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5.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6.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7.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5" r:id="rId5"/>
  </p:sldMasterIdLst>
  <p:notesMasterIdLst>
    <p:notesMasterId r:id="rId40"/>
  </p:notesMasterIdLst>
  <p:handoutMasterIdLst>
    <p:handoutMasterId r:id="rId41"/>
  </p:handoutMasterIdLst>
  <p:sldIdLst>
    <p:sldId id="256" r:id="rId6"/>
    <p:sldId id="257" r:id="rId7"/>
    <p:sldId id="259" r:id="rId8"/>
    <p:sldId id="260" r:id="rId9"/>
    <p:sldId id="271" r:id="rId10"/>
    <p:sldId id="272" r:id="rId11"/>
    <p:sldId id="273" r:id="rId12"/>
    <p:sldId id="274" r:id="rId13"/>
    <p:sldId id="275" r:id="rId14"/>
    <p:sldId id="276" r:id="rId15"/>
    <p:sldId id="277" r:id="rId16"/>
    <p:sldId id="278" r:id="rId17"/>
    <p:sldId id="279" r:id="rId18"/>
    <p:sldId id="280" r:id="rId19"/>
    <p:sldId id="281" r:id="rId20"/>
    <p:sldId id="293" r:id="rId21"/>
    <p:sldId id="283" r:id="rId22"/>
    <p:sldId id="284" r:id="rId23"/>
    <p:sldId id="285" r:id="rId24"/>
    <p:sldId id="286" r:id="rId25"/>
    <p:sldId id="287" r:id="rId26"/>
    <p:sldId id="288" r:id="rId27"/>
    <p:sldId id="289" r:id="rId28"/>
    <p:sldId id="290" r:id="rId29"/>
    <p:sldId id="291" r:id="rId30"/>
    <p:sldId id="261" r:id="rId31"/>
    <p:sldId id="262" r:id="rId32"/>
    <p:sldId id="263" r:id="rId33"/>
    <p:sldId id="269" r:id="rId34"/>
    <p:sldId id="264" r:id="rId35"/>
    <p:sldId id="266" r:id="rId36"/>
    <p:sldId id="267" r:id="rId37"/>
    <p:sldId id="270" r:id="rId38"/>
    <p:sldId id="292" r:id="rId39"/>
  </p:sldIdLst>
  <p:sldSz cx="12192000" cy="6858000"/>
  <p:notesSz cx="6797675" cy="9926638"/>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83489" autoAdjust="0"/>
  </p:normalViewPr>
  <p:slideViewPr>
    <p:cSldViewPr snapToGrid="0">
      <p:cViewPr varScale="1">
        <p:scale>
          <a:sx n="49" d="100"/>
          <a:sy n="49" d="100"/>
        </p:scale>
        <p:origin x="177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oleObject" Target="file:///C:\Users\jesionge\OD%201\Jessy\kunsten%20&amp;%20genderoverschrijdend%20gedrag\data\eerste%20analyses%20SGOG.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jesionge\OD%201\Jessy\kunsten%20&amp;%20genderoverschrijdend%20gedrag\data\eerste%20analyses%20SGOG.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jesionge\OD%201\Jessy\kunsten%20&amp;%20genderoverschrijdend%20gedrag\data\eerste%20analyses%20SGOG.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awillek\Documents\Seksisme%20onderzoek\Primaire%20analyses\Tabelle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3" Type="http://schemas.openxmlformats.org/officeDocument/2006/relationships/oleObject" Target="file:///C:\Users\jesionge\OD%201\Jessy\kunsten%20&amp;%20genderoverschrijdend%20gedrag\data\eerste%20analyses%20SGOG.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oleObject" Target="file:///C:\Users\jesionge\OD%201\Jessy\kunsten%20&amp;%20genderoverschrijdend%20gedrag\data\eerste%20analyses%20SGOG.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jesionge\OD%201\Jessy\kunsten%20&amp;%20genderoverschrijdend%20gedrag\data\eerste%20analyses%20SGOG.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jesionge\OD%201\Jessy\kunsten%20&amp;%20genderoverschrijdend%20gedrag\data\eerste%20analyses%20SGOG.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jesionge\OD%201\Jessy\kunsten%20&amp;%20genderoverschrijdend%20gedrag\data\eerste%20analyses%20SGOG.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5456199160900965"/>
          <c:y val="2.2093373205783244E-2"/>
          <c:w val="0.42427813760314059"/>
          <c:h val="0.92385140158493462"/>
        </c:manualLayout>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1-96BC-45FE-87AC-2CBCD9F69638}"/>
              </c:ext>
            </c:extLst>
          </c:dPt>
          <c:dPt>
            <c:idx val="1"/>
            <c:invertIfNegative val="0"/>
            <c:bubble3D val="0"/>
            <c:spPr>
              <a:solidFill>
                <a:schemeClr val="accent6">
                  <a:lumMod val="75000"/>
                </a:schemeClr>
              </a:solidFill>
              <a:ln>
                <a:noFill/>
              </a:ln>
              <a:effectLst/>
            </c:spPr>
            <c:extLst>
              <c:ext xmlns:c16="http://schemas.microsoft.com/office/drawing/2014/chart" uri="{C3380CC4-5D6E-409C-BE32-E72D297353CC}">
                <c16:uniqueId val="{00000003-96BC-45FE-87AC-2CBCD9F69638}"/>
              </c:ext>
            </c:extLst>
          </c:dPt>
          <c:dPt>
            <c:idx val="2"/>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5-96BC-45FE-87AC-2CBCD9F69638}"/>
              </c:ext>
            </c:extLst>
          </c:dPt>
          <c:dPt>
            <c:idx val="3"/>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7-96BC-45FE-87AC-2CBCD9F69638}"/>
              </c:ext>
            </c:extLst>
          </c:dPt>
          <c:dPt>
            <c:idx val="4"/>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9-96BC-45FE-87AC-2CBCD9F69638}"/>
              </c:ext>
            </c:extLst>
          </c:dPt>
          <c:dPt>
            <c:idx val="5"/>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B-96BC-45FE-87AC-2CBCD9F69638}"/>
              </c:ext>
            </c:extLst>
          </c:dPt>
          <c:dPt>
            <c:idx val="6"/>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D-96BC-45FE-87AC-2CBCD9F69638}"/>
              </c:ext>
            </c:extLst>
          </c:dPt>
          <c:dPt>
            <c:idx val="7"/>
            <c:invertIfNegative val="0"/>
            <c:bubble3D val="0"/>
            <c:spPr>
              <a:solidFill>
                <a:schemeClr val="accent4">
                  <a:lumMod val="75000"/>
                </a:schemeClr>
              </a:solidFill>
              <a:ln>
                <a:noFill/>
              </a:ln>
              <a:effectLst/>
            </c:spPr>
            <c:extLst>
              <c:ext xmlns:c16="http://schemas.microsoft.com/office/drawing/2014/chart" uri="{C3380CC4-5D6E-409C-BE32-E72D297353CC}">
                <c16:uniqueId val="{0000000F-96BC-45FE-87AC-2CBCD9F69638}"/>
              </c:ext>
            </c:extLst>
          </c:dPt>
          <c:dPt>
            <c:idx val="8"/>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1-96BC-45FE-87AC-2CBCD9F69638}"/>
              </c:ext>
            </c:extLst>
          </c:dPt>
          <c:dPt>
            <c:idx val="9"/>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3-96BC-45FE-87AC-2CBCD9F69638}"/>
              </c:ext>
            </c:extLst>
          </c:dPt>
          <c:dPt>
            <c:idx val="10"/>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5-96BC-45FE-87AC-2CBCD9F69638}"/>
              </c:ext>
            </c:extLst>
          </c:dPt>
          <c:dPt>
            <c:idx val="11"/>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7-96BC-45FE-87AC-2CBCD9F69638}"/>
              </c:ext>
            </c:extLst>
          </c:dPt>
          <c:dPt>
            <c:idx val="12"/>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9-96BC-45FE-87AC-2CBCD9F69638}"/>
              </c:ext>
            </c:extLst>
          </c:dPt>
          <c:dPt>
            <c:idx val="13"/>
            <c:invertIfNegative val="0"/>
            <c:bubble3D val="0"/>
            <c:spPr>
              <a:solidFill>
                <a:schemeClr val="accent2">
                  <a:lumMod val="75000"/>
                </a:schemeClr>
              </a:solidFill>
              <a:ln>
                <a:noFill/>
              </a:ln>
              <a:effectLst/>
            </c:spPr>
            <c:extLst>
              <c:ext xmlns:c16="http://schemas.microsoft.com/office/drawing/2014/chart" uri="{C3380CC4-5D6E-409C-BE32-E72D297353CC}">
                <c16:uniqueId val="{0000001B-96BC-45FE-87AC-2CBCD9F69638}"/>
              </c:ext>
            </c:extLst>
          </c:dPt>
          <c:dPt>
            <c:idx val="14"/>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D-96BC-45FE-87AC-2CBCD9F69638}"/>
              </c:ext>
            </c:extLst>
          </c:dPt>
          <c:dPt>
            <c:idx val="15"/>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F-96BC-45FE-87AC-2CBCD9F69638}"/>
              </c:ext>
            </c:extLst>
          </c:dPt>
          <c:dPt>
            <c:idx val="16"/>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21-96BC-45FE-87AC-2CBCD9F69638}"/>
              </c:ext>
            </c:extLst>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nl-B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Sheet6!$A$2:$A$18</c:f>
              <c:strCache>
                <c:ptCount val="17"/>
                <c:pt idx="0">
                  <c:v>Grensoverschrijdend gedrag (totaal)</c:v>
                </c:pt>
                <c:pt idx="1">
                  <c:v>Communicatief grensoverschrijdend gedrag (totaal) </c:v>
                </c:pt>
                <c:pt idx="2">
                  <c:v>Jou als dom of incompetent behandeld omdat je een man of vrouw bent</c:v>
                </c:pt>
                <c:pt idx="3">
                  <c:v>Tegen jou gepraat alsof je een klein kind was in plaats van een volwassene</c:v>
                </c:pt>
                <c:pt idx="4">
                  <c:v>Je publiekelijk aangesproken met een seksueel gerelateerde koosnaam </c:v>
                </c:pt>
                <c:pt idx="5">
                  <c:v>Ongepaste seksueel getinte berichten naar jou gestuurd via mail, sms of sociale media</c:v>
                </c:pt>
                <c:pt idx="6">
                  <c:v>Ongepaste, seksueel getinte verhalen of roddels verteld over jou</c:v>
                </c:pt>
                <c:pt idx="7">
                  <c:v>Ongewenste fysieke of seksuele toenaderingen (totaal) </c:v>
                </c:pt>
                <c:pt idx="8">
                  <c:v>Je aangeraakt op een manier waarbij je je niet comfortabel voelde</c:v>
                </c:pt>
                <c:pt idx="9">
                  <c:v>Ongepaste pogingen gedaan om een intieme relatie aan te gaan met jou</c:v>
                </c:pt>
                <c:pt idx="10">
                  <c:v>Blijven aandringen om met jou af te spreken buiten het werk ondanks eerdere afwijzing</c:v>
                </c:pt>
                <c:pt idx="11">
                  <c:v>Blijven aandringen tot fysiek contact met jou ondanks eerdere afwijzingen</c:v>
                </c:pt>
                <c:pt idx="12">
                  <c:v>Je blijven aanraken nadat je had duidelijk gemaakt dat je dit niet wou</c:v>
                </c:pt>
                <c:pt idx="13">
                  <c:v>Dwang en chantage (totaal) </c:v>
                </c:pt>
                <c:pt idx="14">
                  <c:v>Je gedwongen tot seksuele handelingen  (of zelf seksuele handelingen verricht) waar je niet mee had ingestemd</c:v>
                </c:pt>
                <c:pt idx="15">
                  <c:v>Je via chantage om seksueel contact gevraagd (in ruil voor beloningen en/of onder dreiging van sancties)</c:v>
                </c:pt>
                <c:pt idx="16">
                  <c:v>Door chantage seksueel contact gehad met jou</c:v>
                </c:pt>
              </c:strCache>
            </c:strRef>
          </c:cat>
          <c:val>
            <c:numRef>
              <c:f>Sheet6!$B$2:$B$18</c:f>
              <c:numCache>
                <c:formatCode>0%</c:formatCode>
                <c:ptCount val="17"/>
                <c:pt idx="0">
                  <c:v>0.51</c:v>
                </c:pt>
                <c:pt idx="1">
                  <c:v>0.45</c:v>
                </c:pt>
                <c:pt idx="2">
                  <c:v>0.30372492836676218</c:v>
                </c:pt>
                <c:pt idx="3">
                  <c:v>0.24042145593869732</c:v>
                </c:pt>
                <c:pt idx="4">
                  <c:v>0.1199616122840691</c:v>
                </c:pt>
                <c:pt idx="5">
                  <c:v>8.9952153110047853E-2</c:v>
                </c:pt>
                <c:pt idx="6">
                  <c:v>7.8034682080924858E-2</c:v>
                </c:pt>
                <c:pt idx="7">
                  <c:v>0.23</c:v>
                </c:pt>
                <c:pt idx="8">
                  <c:v>0.18678160919540229</c:v>
                </c:pt>
                <c:pt idx="9">
                  <c:v>8.7081339712918662E-2</c:v>
                </c:pt>
                <c:pt idx="10">
                  <c:v>8.3413231064237772E-2</c:v>
                </c:pt>
                <c:pt idx="11">
                  <c:v>5.5769230769230772E-2</c:v>
                </c:pt>
                <c:pt idx="12">
                  <c:v>5.560882070949185E-2</c:v>
                </c:pt>
                <c:pt idx="13">
                  <c:v>0.03</c:v>
                </c:pt>
                <c:pt idx="14">
                  <c:v>2.3923444976076555E-2</c:v>
                </c:pt>
                <c:pt idx="15">
                  <c:v>2.2944550669216062E-2</c:v>
                </c:pt>
                <c:pt idx="16">
                  <c:v>1.2440191387559809E-2</c:v>
                </c:pt>
              </c:numCache>
            </c:numRef>
          </c:val>
          <c:extLst>
            <c:ext xmlns:c16="http://schemas.microsoft.com/office/drawing/2014/chart" uri="{C3380CC4-5D6E-409C-BE32-E72D297353CC}">
              <c16:uniqueId val="{00000022-96BC-45FE-87AC-2CBCD9F69638}"/>
            </c:ext>
          </c:extLst>
        </c:ser>
        <c:dLbls>
          <c:showLegendKey val="0"/>
          <c:showVal val="0"/>
          <c:showCatName val="0"/>
          <c:showSerName val="0"/>
          <c:showPercent val="0"/>
          <c:showBubbleSize val="0"/>
        </c:dLbls>
        <c:gapWidth val="182"/>
        <c:axId val="538760904"/>
        <c:axId val="538758936"/>
      </c:barChart>
      <c:catAx>
        <c:axId val="5387609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nl-BE"/>
          </a:p>
        </c:txPr>
        <c:crossAx val="538758936"/>
        <c:crosses val="autoZero"/>
        <c:auto val="1"/>
        <c:lblAlgn val="ctr"/>
        <c:lblOffset val="100"/>
        <c:noMultiLvlLbl val="0"/>
      </c:catAx>
      <c:valAx>
        <c:axId val="5387589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nl-BE"/>
          </a:p>
        </c:txPr>
        <c:crossAx val="538760904"/>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200"/>
      </a:pPr>
      <a:endParaRPr lang="nl-BE"/>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807356800988113"/>
          <c:y val="3.2105067452815661E-2"/>
          <c:w val="0.55886888219854869"/>
          <c:h val="0.65929651982907322"/>
        </c:manualLayout>
      </c:layout>
      <c:barChart>
        <c:barDir val="bar"/>
        <c:grouping val="percentStacked"/>
        <c:varyColors val="0"/>
        <c:ser>
          <c:idx val="0"/>
          <c:order val="0"/>
          <c:tx>
            <c:strRef>
              <c:f>'q49'!$B$2</c:f>
              <c:strCache>
                <c:ptCount val="1"/>
                <c:pt idx="0">
                  <c:v>Geen vertrouwen</c:v>
                </c:pt>
              </c:strCache>
            </c:strRef>
          </c:tx>
          <c:spPr>
            <a:solidFill>
              <a:schemeClr val="accent2"/>
            </a:solidFill>
            <a:ln>
              <a:noFill/>
            </a:ln>
            <a:effectLst/>
          </c:spPr>
          <c:invertIfNegative val="0"/>
          <c:dLbls>
            <c:delete val="1"/>
          </c:dLbls>
          <c:cat>
            <c:strRef>
              <c:f>'q49'!$A$3:$A$5</c:f>
              <c:strCache>
                <c:ptCount val="3"/>
                <c:pt idx="0">
                  <c:v>Werkgever (n=827)</c:v>
                </c:pt>
                <c:pt idx="1">
                  <c:v>Opdrachtgever (n=208)</c:v>
                </c:pt>
                <c:pt idx="2">
                  <c:v>SBK/interimkantoor (n=57)</c:v>
                </c:pt>
              </c:strCache>
            </c:strRef>
          </c:cat>
          <c:val>
            <c:numRef>
              <c:f>'q49'!$B$3:$B$5</c:f>
              <c:numCache>
                <c:formatCode>General</c:formatCode>
                <c:ptCount val="3"/>
                <c:pt idx="0">
                  <c:v>2.1</c:v>
                </c:pt>
                <c:pt idx="1">
                  <c:v>2.4</c:v>
                </c:pt>
                <c:pt idx="2">
                  <c:v>3.5</c:v>
                </c:pt>
              </c:numCache>
            </c:numRef>
          </c:val>
          <c:extLst>
            <c:ext xmlns:c16="http://schemas.microsoft.com/office/drawing/2014/chart" uri="{C3380CC4-5D6E-409C-BE32-E72D297353CC}">
              <c16:uniqueId val="{00000000-5130-4B26-96CF-0BB066A46A05}"/>
            </c:ext>
          </c:extLst>
        </c:ser>
        <c:ser>
          <c:idx val="1"/>
          <c:order val="1"/>
          <c:tx>
            <c:strRef>
              <c:f>'q49'!$C$2</c:f>
              <c:strCache>
                <c:ptCount val="1"/>
                <c:pt idx="0">
                  <c:v>Weinig vertrouwen</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nl-B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'q49'!$A$3:$A$5</c:f>
              <c:strCache>
                <c:ptCount val="3"/>
                <c:pt idx="0">
                  <c:v>Werkgever (n=827)</c:v>
                </c:pt>
                <c:pt idx="1">
                  <c:v>Opdrachtgever (n=208)</c:v>
                </c:pt>
                <c:pt idx="2">
                  <c:v>SBK/interimkantoor (n=57)</c:v>
                </c:pt>
              </c:strCache>
            </c:strRef>
          </c:cat>
          <c:val>
            <c:numRef>
              <c:f>'q49'!$C$3:$C$5</c:f>
              <c:numCache>
                <c:formatCode>General</c:formatCode>
                <c:ptCount val="3"/>
                <c:pt idx="0">
                  <c:v>7.7</c:v>
                </c:pt>
                <c:pt idx="1">
                  <c:v>11.5</c:v>
                </c:pt>
                <c:pt idx="2">
                  <c:v>19.3</c:v>
                </c:pt>
              </c:numCache>
            </c:numRef>
          </c:val>
          <c:extLst>
            <c:ext xmlns:c16="http://schemas.microsoft.com/office/drawing/2014/chart" uri="{C3380CC4-5D6E-409C-BE32-E72D297353CC}">
              <c16:uniqueId val="{00000001-5130-4B26-96CF-0BB066A46A05}"/>
            </c:ext>
          </c:extLst>
        </c:ser>
        <c:ser>
          <c:idx val="2"/>
          <c:order val="2"/>
          <c:tx>
            <c:strRef>
              <c:f>'q49'!$D$2</c:f>
              <c:strCache>
                <c:ptCount val="1"/>
                <c:pt idx="0">
                  <c:v>Enig vertrouwen</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nl-B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'q49'!$A$3:$A$5</c:f>
              <c:strCache>
                <c:ptCount val="3"/>
                <c:pt idx="0">
                  <c:v>Werkgever (n=827)</c:v>
                </c:pt>
                <c:pt idx="1">
                  <c:v>Opdrachtgever (n=208)</c:v>
                </c:pt>
                <c:pt idx="2">
                  <c:v>SBK/interimkantoor (n=57)</c:v>
                </c:pt>
              </c:strCache>
            </c:strRef>
          </c:cat>
          <c:val>
            <c:numRef>
              <c:f>'q49'!$D$3:$D$5</c:f>
              <c:numCache>
                <c:formatCode>General</c:formatCode>
                <c:ptCount val="3"/>
                <c:pt idx="0">
                  <c:v>22.5</c:v>
                </c:pt>
                <c:pt idx="1">
                  <c:v>26.4</c:v>
                </c:pt>
                <c:pt idx="2">
                  <c:v>24.6</c:v>
                </c:pt>
              </c:numCache>
            </c:numRef>
          </c:val>
          <c:extLst>
            <c:ext xmlns:c16="http://schemas.microsoft.com/office/drawing/2014/chart" uri="{C3380CC4-5D6E-409C-BE32-E72D297353CC}">
              <c16:uniqueId val="{00000002-5130-4B26-96CF-0BB066A46A05}"/>
            </c:ext>
          </c:extLst>
        </c:ser>
        <c:ser>
          <c:idx val="3"/>
          <c:order val="3"/>
          <c:tx>
            <c:strRef>
              <c:f>'q49'!$E$2</c:f>
              <c:strCache>
                <c:ptCount val="1"/>
                <c:pt idx="0">
                  <c:v>Eerder veel vertrouwen</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nl-B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'q49'!$A$3:$A$5</c:f>
              <c:strCache>
                <c:ptCount val="3"/>
                <c:pt idx="0">
                  <c:v>Werkgever (n=827)</c:v>
                </c:pt>
                <c:pt idx="1">
                  <c:v>Opdrachtgever (n=208)</c:v>
                </c:pt>
                <c:pt idx="2">
                  <c:v>SBK/interimkantoor (n=57)</c:v>
                </c:pt>
              </c:strCache>
            </c:strRef>
          </c:cat>
          <c:val>
            <c:numRef>
              <c:f>'q49'!$E$3:$E$5</c:f>
              <c:numCache>
                <c:formatCode>General</c:formatCode>
                <c:ptCount val="3"/>
                <c:pt idx="0">
                  <c:v>48.6</c:v>
                </c:pt>
                <c:pt idx="1">
                  <c:v>41.3</c:v>
                </c:pt>
                <c:pt idx="2">
                  <c:v>36.799999999999997</c:v>
                </c:pt>
              </c:numCache>
            </c:numRef>
          </c:val>
          <c:extLst>
            <c:ext xmlns:c16="http://schemas.microsoft.com/office/drawing/2014/chart" uri="{C3380CC4-5D6E-409C-BE32-E72D297353CC}">
              <c16:uniqueId val="{00000003-5130-4B26-96CF-0BB066A46A05}"/>
            </c:ext>
          </c:extLst>
        </c:ser>
        <c:ser>
          <c:idx val="4"/>
          <c:order val="4"/>
          <c:tx>
            <c:strRef>
              <c:f>'q49'!$F$2</c:f>
              <c:strCache>
                <c:ptCount val="1"/>
                <c:pt idx="0">
                  <c:v>Zeer veel vertrouwen</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nl-B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'q49'!$A$3:$A$5</c:f>
              <c:strCache>
                <c:ptCount val="3"/>
                <c:pt idx="0">
                  <c:v>Werkgever (n=827)</c:v>
                </c:pt>
                <c:pt idx="1">
                  <c:v>Opdrachtgever (n=208)</c:v>
                </c:pt>
                <c:pt idx="2">
                  <c:v>SBK/interimkantoor (n=57)</c:v>
                </c:pt>
              </c:strCache>
            </c:strRef>
          </c:cat>
          <c:val>
            <c:numRef>
              <c:f>'q49'!$F$3:$F$5</c:f>
              <c:numCache>
                <c:formatCode>General</c:formatCode>
                <c:ptCount val="3"/>
                <c:pt idx="0">
                  <c:v>19.100000000000001</c:v>
                </c:pt>
                <c:pt idx="1">
                  <c:v>18.3</c:v>
                </c:pt>
                <c:pt idx="2">
                  <c:v>15.8</c:v>
                </c:pt>
              </c:numCache>
            </c:numRef>
          </c:val>
          <c:extLst>
            <c:ext xmlns:c16="http://schemas.microsoft.com/office/drawing/2014/chart" uri="{C3380CC4-5D6E-409C-BE32-E72D297353CC}">
              <c16:uniqueId val="{00000004-5130-4B26-96CF-0BB066A46A05}"/>
            </c:ext>
          </c:extLst>
        </c:ser>
        <c:dLbls>
          <c:dLblPos val="ctr"/>
          <c:showLegendKey val="0"/>
          <c:showVal val="1"/>
          <c:showCatName val="0"/>
          <c:showSerName val="0"/>
          <c:showPercent val="0"/>
          <c:showBubbleSize val="0"/>
        </c:dLbls>
        <c:gapWidth val="150"/>
        <c:overlap val="100"/>
        <c:axId val="423207696"/>
        <c:axId val="423212944"/>
      </c:barChart>
      <c:catAx>
        <c:axId val="4232076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l-BE"/>
          </a:p>
        </c:txPr>
        <c:crossAx val="423212944"/>
        <c:crosses val="autoZero"/>
        <c:auto val="1"/>
        <c:lblAlgn val="ctr"/>
        <c:lblOffset val="100"/>
        <c:noMultiLvlLbl val="0"/>
      </c:catAx>
      <c:valAx>
        <c:axId val="42321294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l-BE"/>
          </a:p>
        </c:txPr>
        <c:crossAx val="423207696"/>
        <c:crosses val="max"/>
        <c:crossBetween val="between"/>
      </c:valAx>
      <c:spPr>
        <a:noFill/>
        <a:ln>
          <a:noFill/>
        </a:ln>
        <a:effectLst/>
      </c:spPr>
    </c:plotArea>
    <c:legend>
      <c:legendPos val="b"/>
      <c:layout>
        <c:manualLayout>
          <c:xMode val="edge"/>
          <c:yMode val="edge"/>
          <c:x val="6.8381106617581011E-2"/>
          <c:y val="0.7792054878937742"/>
          <c:w val="0.83873792806592118"/>
          <c:h val="0.22079451210622583"/>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l-BE"/>
        </a:p>
      </c:txPr>
    </c:legend>
    <c:plotVisOnly val="1"/>
    <c:dispBlanksAs val="gap"/>
    <c:showDLblsOverMax val="0"/>
  </c:chart>
  <c:spPr>
    <a:noFill/>
    <a:ln>
      <a:noFill/>
    </a:ln>
    <a:effectLst/>
  </c:spPr>
  <c:txPr>
    <a:bodyPr/>
    <a:lstStyle/>
    <a:p>
      <a:pPr>
        <a:defRPr sz="1400"/>
      </a:pPr>
      <a:endParaRPr lang="nl-B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955177692520104"/>
          <c:y val="0.1526232800445399"/>
          <c:w val="0.62668240299773137"/>
          <c:h val="0.6897576155253321"/>
        </c:manualLayout>
      </c:layout>
      <c:pieChart>
        <c:varyColors val="1"/>
        <c:ser>
          <c:idx val="0"/>
          <c:order val="0"/>
          <c:tx>
            <c:strRef>
              <c:f>'q50 &amp;51'!$K$4</c:f>
              <c:strCache>
                <c:ptCount val="1"/>
                <c:pt idx="0">
                  <c:v>%</c:v>
                </c:pt>
              </c:strCache>
            </c:strRef>
          </c:tx>
          <c:spPr>
            <a:effectLst>
              <a:outerShdw blurRad="50800" dist="38100" dir="2700000" algn="tl" rotWithShape="0">
                <a:prstClr val="black">
                  <a:alpha val="40000"/>
                </a:prstClr>
              </a:outerShdw>
            </a:effectLst>
          </c:spPr>
          <c:dPt>
            <c:idx val="0"/>
            <c:bubble3D val="0"/>
            <c:spPr>
              <a:solidFill>
                <a:schemeClr val="accent2"/>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EFFF-45AE-A9F3-9820C0D842F9}"/>
              </c:ext>
            </c:extLst>
          </c:dPt>
          <c:dPt>
            <c:idx val="1"/>
            <c:bubble3D val="0"/>
            <c:spPr>
              <a:solidFill>
                <a:schemeClr val="accent2">
                  <a:lumMod val="60000"/>
                  <a:lumOff val="40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EFFF-45AE-A9F3-9820C0D842F9}"/>
              </c:ext>
            </c:extLst>
          </c:dPt>
          <c:dPt>
            <c:idx val="2"/>
            <c:bubble3D val="0"/>
            <c:spPr>
              <a:solidFill>
                <a:srgbClr val="FFC000"/>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EFFF-45AE-A9F3-9820C0D842F9}"/>
              </c:ext>
            </c:extLst>
          </c:dPt>
          <c:dPt>
            <c:idx val="3"/>
            <c:bubble3D val="0"/>
            <c:spPr>
              <a:solidFill>
                <a:schemeClr val="accent5">
                  <a:lumMod val="60000"/>
                  <a:lumOff val="40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EFFF-45AE-A9F3-9820C0D842F9}"/>
              </c:ext>
            </c:extLst>
          </c:dPt>
          <c:dPt>
            <c:idx val="4"/>
            <c:bubble3D val="0"/>
            <c:spPr>
              <a:solidFill>
                <a:schemeClr val="accent5">
                  <a:lumMod val="75000"/>
                </a:schemeClr>
              </a:solidFill>
              <a:ln>
                <a:no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EFFF-45AE-A9F3-9820C0D842F9}"/>
              </c:ext>
            </c:extLst>
          </c:dPt>
          <c:dLbls>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nl-BE"/>
              </a:p>
            </c:txPr>
            <c:dLblPos val="bestFit"/>
            <c:showLegendKey val="0"/>
            <c:showVal val="1"/>
            <c:showCatName val="0"/>
            <c:showSerName val="0"/>
            <c:showPercent val="0"/>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'q50 &amp;51'!$J$5:$J$9</c:f>
              <c:strCache>
                <c:ptCount val="5"/>
                <c:pt idx="0">
                  <c:v>Zeer moeilijk </c:v>
                </c:pt>
                <c:pt idx="1">
                  <c:v>Moeilijk </c:v>
                </c:pt>
                <c:pt idx="2">
                  <c:v>Noch moeilijk, noch makkelijk </c:v>
                </c:pt>
                <c:pt idx="3">
                  <c:v>Makkelijk </c:v>
                </c:pt>
                <c:pt idx="4">
                  <c:v>Zeer makkelijk </c:v>
                </c:pt>
              </c:strCache>
            </c:strRef>
          </c:cat>
          <c:val>
            <c:numRef>
              <c:f>'q50 &amp;51'!$K$5:$K$9</c:f>
              <c:numCache>
                <c:formatCode>General</c:formatCode>
                <c:ptCount val="5"/>
                <c:pt idx="0">
                  <c:v>6.2</c:v>
                </c:pt>
                <c:pt idx="1">
                  <c:v>23.6</c:v>
                </c:pt>
                <c:pt idx="2">
                  <c:v>36.799999999999997</c:v>
                </c:pt>
                <c:pt idx="3">
                  <c:v>29</c:v>
                </c:pt>
                <c:pt idx="4">
                  <c:v>4.4000000000000004</c:v>
                </c:pt>
              </c:numCache>
            </c:numRef>
          </c:val>
          <c:extLst>
            <c:ext xmlns:c16="http://schemas.microsoft.com/office/drawing/2014/chart" uri="{C3380CC4-5D6E-409C-BE32-E72D297353CC}">
              <c16:uniqueId val="{0000000A-EFFF-45AE-A9F3-9820C0D842F9}"/>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2.8540786898808711E-3"/>
          <c:y val="0.24829992841803866"/>
          <c:w val="0.35334995727848073"/>
          <c:h val="0.56400620376998334"/>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2"/>
              </a:solidFill>
              <a:latin typeface="+mn-lt"/>
              <a:ea typeface="+mn-ea"/>
              <a:cs typeface="+mn-cs"/>
            </a:defRPr>
          </a:pPr>
          <a:endParaRPr lang="nl-BE"/>
        </a:p>
      </c:txPr>
    </c:legend>
    <c:plotVisOnly val="1"/>
    <c:dispBlanksAs val="gap"/>
    <c:showDLblsOverMax val="0"/>
  </c:chart>
  <c:spPr>
    <a:noFill/>
    <a:ln>
      <a:noFill/>
    </a:ln>
    <a:effectLst/>
  </c:spPr>
  <c:txPr>
    <a:bodyPr/>
    <a:lstStyle/>
    <a:p>
      <a:pPr>
        <a:defRPr sz="1800"/>
      </a:pPr>
      <a:endParaRPr lang="nl-B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6945787944027315"/>
          <c:y val="2.3534168740731104E-3"/>
          <c:w val="0.37883929865435667"/>
          <c:h val="0.92218529025505669"/>
        </c:manualLayout>
      </c:layout>
      <c:barChart>
        <c:barDir val="bar"/>
        <c:grouping val="clustered"/>
        <c:varyColors val="0"/>
        <c:ser>
          <c:idx val="0"/>
          <c:order val="0"/>
          <c:tx>
            <c:strRef>
              <c:f>'Q45&amp;46'!$J$1</c:f>
              <c:strCache>
                <c:ptCount val="1"/>
                <c:pt idx="0">
                  <c:v>%</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2"/>
                    </a:solidFill>
                    <a:latin typeface="+mn-lt"/>
                    <a:ea typeface="+mn-ea"/>
                    <a:cs typeface="+mn-cs"/>
                  </a:defRPr>
                </a:pPr>
                <a:endParaRPr lang="nl-B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'Q45&amp;46'!$I$2:$I$6</c:f>
              <c:strCache>
                <c:ptCount val="5"/>
                <c:pt idx="0">
                  <c:v>Ik vreesde dat het nadelige gevolgen zou hebben voor mijn carrière</c:v>
                </c:pt>
                <c:pt idx="1">
                  <c:v>Ik wou er geen gedoe rond maken</c:v>
                </c:pt>
                <c:pt idx="2">
                  <c:v>Ik vreesde dat mijn klacht niet in vertrouwen zou worden behandeld</c:v>
                </c:pt>
                <c:pt idx="3">
                  <c:v>Ik vreesde voor de reactie van de dader</c:v>
                </c:pt>
                <c:pt idx="4">
                  <c:v>Ik heb geen vertrouwen in de instanties/personen die ik hierover zou moeten aanspreken</c:v>
                </c:pt>
              </c:strCache>
            </c:strRef>
          </c:cat>
          <c:val>
            <c:numRef>
              <c:f>'Q45&amp;46'!$J$2:$J$6</c:f>
              <c:numCache>
                <c:formatCode>0</c:formatCode>
                <c:ptCount val="5"/>
                <c:pt idx="0">
                  <c:v>37</c:v>
                </c:pt>
                <c:pt idx="1">
                  <c:v>24.6</c:v>
                </c:pt>
                <c:pt idx="2">
                  <c:v>23.9</c:v>
                </c:pt>
                <c:pt idx="3">
                  <c:v>23.6</c:v>
                </c:pt>
                <c:pt idx="4">
                  <c:v>20.399999999999999</c:v>
                </c:pt>
              </c:numCache>
            </c:numRef>
          </c:val>
          <c:extLst>
            <c:ext xmlns:c16="http://schemas.microsoft.com/office/drawing/2014/chart" uri="{C3380CC4-5D6E-409C-BE32-E72D297353CC}">
              <c16:uniqueId val="{00000000-2A2E-4D98-90B4-1647EAD4564C}"/>
            </c:ext>
          </c:extLst>
        </c:ser>
        <c:dLbls>
          <c:dLblPos val="outEnd"/>
          <c:showLegendKey val="0"/>
          <c:showVal val="1"/>
          <c:showCatName val="0"/>
          <c:showSerName val="0"/>
          <c:showPercent val="0"/>
          <c:showBubbleSize val="0"/>
        </c:dLbls>
        <c:gapWidth val="100"/>
        <c:axId val="595975472"/>
        <c:axId val="595976128"/>
      </c:barChart>
      <c:catAx>
        <c:axId val="595975472"/>
        <c:scaling>
          <c:orientation val="maxMin"/>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2"/>
                </a:solidFill>
                <a:latin typeface="+mn-lt"/>
                <a:ea typeface="+mn-ea"/>
                <a:cs typeface="+mn-cs"/>
              </a:defRPr>
            </a:pPr>
            <a:endParaRPr lang="nl-BE"/>
          </a:p>
        </c:txPr>
        <c:crossAx val="595976128"/>
        <c:crosses val="autoZero"/>
        <c:auto val="1"/>
        <c:lblAlgn val="ctr"/>
        <c:lblOffset val="100"/>
        <c:noMultiLvlLbl val="0"/>
      </c:catAx>
      <c:valAx>
        <c:axId val="595976128"/>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nl-BE"/>
          </a:p>
        </c:txPr>
        <c:crossAx val="595975472"/>
        <c:crosses val="max"/>
        <c:crossBetween val="between"/>
      </c:valAx>
      <c:spPr>
        <a:noFill/>
        <a:ln>
          <a:noFill/>
        </a:ln>
        <a:effectLst/>
      </c:spPr>
    </c:plotArea>
    <c:plotVisOnly val="1"/>
    <c:dispBlanksAs val="gap"/>
    <c:showDLblsOverMax val="0"/>
  </c:chart>
  <c:spPr>
    <a:noFill/>
    <a:ln>
      <a:noFill/>
    </a:ln>
    <a:effectLst/>
  </c:spPr>
  <c:txPr>
    <a:bodyPr/>
    <a:lstStyle/>
    <a:p>
      <a:pPr>
        <a:defRPr sz="1300"/>
      </a:pPr>
      <a:endParaRPr lang="nl-B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nl-B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Sheet34!$A$40:$A$47</c:f>
              <c:strCache>
                <c:ptCount val="8"/>
                <c:pt idx="0">
                  <c:v>Pers (n=298)</c:v>
                </c:pt>
                <c:pt idx="1">
                  <c:v>Televisie (n=377)</c:v>
                </c:pt>
                <c:pt idx="2">
                  <c:v>Radio (n=65)</c:v>
                </c:pt>
                <c:pt idx="3">
                  <c:v>Theater (n=471)</c:v>
                </c:pt>
                <c:pt idx="4">
                  <c:v>Muziek (n=401)</c:v>
                </c:pt>
                <c:pt idx="5">
                  <c:v>Beeldende Kunst (n=144)</c:v>
                </c:pt>
                <c:pt idx="6">
                  <c:v>Film (n=77)</c:v>
                </c:pt>
                <c:pt idx="7">
                  <c:v>Dans (n=163)</c:v>
                </c:pt>
              </c:strCache>
            </c:strRef>
          </c:cat>
          <c:val>
            <c:numRef>
              <c:f>Sheet34!$B$40:$B$47</c:f>
              <c:numCache>
                <c:formatCode>0%</c:formatCode>
                <c:ptCount val="8"/>
                <c:pt idx="0">
                  <c:v>0.2651006711409396</c:v>
                </c:pt>
                <c:pt idx="1">
                  <c:v>0.29973474801061006</c:v>
                </c:pt>
                <c:pt idx="2">
                  <c:v>0.30769230769230771</c:v>
                </c:pt>
                <c:pt idx="3">
                  <c:v>0.33121019108280253</c:v>
                </c:pt>
                <c:pt idx="4">
                  <c:v>0.33416458852867831</c:v>
                </c:pt>
                <c:pt idx="5">
                  <c:v>0.3888888888888889</c:v>
                </c:pt>
                <c:pt idx="6">
                  <c:v>0.38961038961038963</c:v>
                </c:pt>
                <c:pt idx="7">
                  <c:v>0.49079754601226994</c:v>
                </c:pt>
              </c:numCache>
            </c:numRef>
          </c:val>
          <c:extLst>
            <c:ext xmlns:c16="http://schemas.microsoft.com/office/drawing/2014/chart" uri="{C3380CC4-5D6E-409C-BE32-E72D297353CC}">
              <c16:uniqueId val="{00000000-67AB-496E-89F0-EF7F8DAA8FFA}"/>
            </c:ext>
          </c:extLst>
        </c:ser>
        <c:dLbls>
          <c:showLegendKey val="0"/>
          <c:showVal val="0"/>
          <c:showCatName val="0"/>
          <c:showSerName val="0"/>
          <c:showPercent val="0"/>
          <c:showBubbleSize val="0"/>
        </c:dLbls>
        <c:gapWidth val="182"/>
        <c:axId val="589055032"/>
        <c:axId val="589059952"/>
      </c:barChart>
      <c:catAx>
        <c:axId val="5890550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l-BE"/>
          </a:p>
        </c:txPr>
        <c:crossAx val="589059952"/>
        <c:crosses val="autoZero"/>
        <c:auto val="1"/>
        <c:lblAlgn val="ctr"/>
        <c:lblOffset val="100"/>
        <c:noMultiLvlLbl val="0"/>
      </c:catAx>
      <c:valAx>
        <c:axId val="58905995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l-BE"/>
          </a:p>
        </c:txPr>
        <c:crossAx val="589055032"/>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nl-B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4122541747498952E-2"/>
          <c:y val="3.3486163434965056E-2"/>
          <c:w val="0.91259243409791169"/>
          <c:h val="0.58383551580013304"/>
        </c:manualLayout>
      </c:layout>
      <c:barChart>
        <c:barDir val="col"/>
        <c:grouping val="clustered"/>
        <c:varyColors val="0"/>
        <c:ser>
          <c:idx val="0"/>
          <c:order val="0"/>
          <c:tx>
            <c:strRef>
              <c:f>Sheet38!$O$3</c:f>
              <c:strCache>
                <c:ptCount val="1"/>
                <c:pt idx="0">
                  <c:v>Iemand buiten de sector </c:v>
                </c:pt>
              </c:strCache>
            </c:strRef>
          </c:tx>
          <c:spPr>
            <a:solidFill>
              <a:schemeClr val="accent1"/>
            </a:solidFill>
            <a:ln>
              <a:noFill/>
            </a:ln>
            <a:effectLst/>
          </c:spPr>
          <c:invertIfNegative val="0"/>
          <c:dPt>
            <c:idx val="1"/>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1-01C4-4441-AEFE-306E089E95E2}"/>
              </c:ext>
            </c:extLst>
          </c:dPt>
          <c:dPt>
            <c:idx val="3"/>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3-01C4-4441-AEFE-306E089E95E2}"/>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nl-B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Sheet38!$P$1:$S$2</c:f>
              <c:multiLvlStrCache>
                <c:ptCount val="4"/>
                <c:lvl>
                  <c:pt idx="0">
                    <c:v>Vrouw</c:v>
                  </c:pt>
                  <c:pt idx="1">
                    <c:v>Man</c:v>
                  </c:pt>
                  <c:pt idx="2">
                    <c:v>Vrouw</c:v>
                  </c:pt>
                  <c:pt idx="3">
                    <c:v>Man</c:v>
                  </c:pt>
                </c:lvl>
                <c:lvl>
                  <c:pt idx="0">
                    <c:v>Cultuur</c:v>
                  </c:pt>
                  <c:pt idx="2">
                    <c:v>Media</c:v>
                  </c:pt>
                </c:lvl>
              </c:multiLvlStrCache>
            </c:multiLvlStrRef>
          </c:cat>
          <c:val>
            <c:numRef>
              <c:f>Sheet38!$P$3:$S$3</c:f>
              <c:numCache>
                <c:formatCode>0.0%</c:formatCode>
                <c:ptCount val="4"/>
                <c:pt idx="0">
                  <c:v>0.11421319796954314</c:v>
                </c:pt>
                <c:pt idx="1">
                  <c:v>0.1032258064516129</c:v>
                </c:pt>
                <c:pt idx="2">
                  <c:v>0.12663755458515283</c:v>
                </c:pt>
                <c:pt idx="3">
                  <c:v>0.16091954022988506</c:v>
                </c:pt>
              </c:numCache>
            </c:numRef>
          </c:val>
          <c:extLst>
            <c:ext xmlns:c16="http://schemas.microsoft.com/office/drawing/2014/chart" uri="{C3380CC4-5D6E-409C-BE32-E72D297353CC}">
              <c16:uniqueId val="{00000004-01C4-4441-AEFE-306E089E95E2}"/>
            </c:ext>
          </c:extLst>
        </c:ser>
        <c:ser>
          <c:idx val="1"/>
          <c:order val="1"/>
          <c:tx>
            <c:strRef>
              <c:f>Sheet38!$O$4</c:f>
              <c:strCache>
                <c:ptCount val="1"/>
                <c:pt idx="0">
                  <c:v>Iemand uit het publiek of klanten </c:v>
                </c:pt>
              </c:strCache>
            </c:strRef>
          </c:tx>
          <c:spPr>
            <a:solidFill>
              <a:schemeClr val="accent2"/>
            </a:solidFill>
            <a:ln>
              <a:noFill/>
            </a:ln>
            <a:effectLst/>
          </c:spPr>
          <c:invertIfNegative val="0"/>
          <c:dPt>
            <c:idx val="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6-01C4-4441-AEFE-306E089E95E2}"/>
              </c:ext>
            </c:extLst>
          </c:dPt>
          <c:dPt>
            <c:idx val="3"/>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8-01C4-4441-AEFE-306E089E95E2}"/>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nl-B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Sheet38!$P$1:$S$2</c:f>
              <c:multiLvlStrCache>
                <c:ptCount val="4"/>
                <c:lvl>
                  <c:pt idx="0">
                    <c:v>Vrouw</c:v>
                  </c:pt>
                  <c:pt idx="1">
                    <c:v>Man</c:v>
                  </c:pt>
                  <c:pt idx="2">
                    <c:v>Vrouw</c:v>
                  </c:pt>
                  <c:pt idx="3">
                    <c:v>Man</c:v>
                  </c:pt>
                </c:lvl>
                <c:lvl>
                  <c:pt idx="0">
                    <c:v>Cultuur</c:v>
                  </c:pt>
                  <c:pt idx="2">
                    <c:v>Media</c:v>
                  </c:pt>
                </c:lvl>
              </c:multiLvlStrCache>
            </c:multiLvlStrRef>
          </c:cat>
          <c:val>
            <c:numRef>
              <c:f>Sheet38!$P$4:$S$4</c:f>
              <c:numCache>
                <c:formatCode>0.0%</c:formatCode>
                <c:ptCount val="4"/>
                <c:pt idx="0">
                  <c:v>0.18527918781725888</c:v>
                </c:pt>
                <c:pt idx="1">
                  <c:v>0.16774193548387098</c:v>
                </c:pt>
                <c:pt idx="2">
                  <c:v>0.23580786026200873</c:v>
                </c:pt>
                <c:pt idx="3">
                  <c:v>0.25287356321839083</c:v>
                </c:pt>
              </c:numCache>
            </c:numRef>
          </c:val>
          <c:extLst>
            <c:ext xmlns:c16="http://schemas.microsoft.com/office/drawing/2014/chart" uri="{C3380CC4-5D6E-409C-BE32-E72D297353CC}">
              <c16:uniqueId val="{00000009-01C4-4441-AEFE-306E089E95E2}"/>
            </c:ext>
          </c:extLst>
        </c:ser>
        <c:ser>
          <c:idx val="2"/>
          <c:order val="2"/>
          <c:tx>
            <c:strRef>
              <c:f>Sheet38!$O$5</c:f>
              <c:strCache>
                <c:ptCount val="1"/>
                <c:pt idx="0">
                  <c:v>Iemand binnen de sector met een vergelijkbare job/functie </c:v>
                </c:pt>
              </c:strCache>
            </c:strRef>
          </c:tx>
          <c:spPr>
            <a:solidFill>
              <a:schemeClr val="accent3"/>
            </a:solidFill>
            <a:ln>
              <a:noFill/>
            </a:ln>
            <a:effectLst/>
          </c:spPr>
          <c:invertIfNegative val="0"/>
          <c:dPt>
            <c:idx val="1"/>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B-01C4-4441-AEFE-306E089E95E2}"/>
              </c:ext>
            </c:extLst>
          </c:dPt>
          <c:dPt>
            <c:idx val="3"/>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D-01C4-4441-AEFE-306E089E95E2}"/>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nl-B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Sheet38!$P$1:$S$2</c:f>
              <c:multiLvlStrCache>
                <c:ptCount val="4"/>
                <c:lvl>
                  <c:pt idx="0">
                    <c:v>Vrouw</c:v>
                  </c:pt>
                  <c:pt idx="1">
                    <c:v>Man</c:v>
                  </c:pt>
                  <c:pt idx="2">
                    <c:v>Vrouw</c:v>
                  </c:pt>
                  <c:pt idx="3">
                    <c:v>Man</c:v>
                  </c:pt>
                </c:lvl>
                <c:lvl>
                  <c:pt idx="0">
                    <c:v>Cultuur</c:v>
                  </c:pt>
                  <c:pt idx="2">
                    <c:v>Media</c:v>
                  </c:pt>
                </c:lvl>
              </c:multiLvlStrCache>
            </c:multiLvlStrRef>
          </c:cat>
          <c:val>
            <c:numRef>
              <c:f>Sheet38!$P$5:$S$5</c:f>
              <c:numCache>
                <c:formatCode>0.0%</c:formatCode>
                <c:ptCount val="4"/>
                <c:pt idx="0">
                  <c:v>0.4720812182741117</c:v>
                </c:pt>
                <c:pt idx="1">
                  <c:v>0.53548387096774197</c:v>
                </c:pt>
                <c:pt idx="2">
                  <c:v>0.42794759825327511</c:v>
                </c:pt>
                <c:pt idx="3">
                  <c:v>0.37931034482758619</c:v>
                </c:pt>
              </c:numCache>
            </c:numRef>
          </c:val>
          <c:extLst>
            <c:ext xmlns:c16="http://schemas.microsoft.com/office/drawing/2014/chart" uri="{C3380CC4-5D6E-409C-BE32-E72D297353CC}">
              <c16:uniqueId val="{0000000E-01C4-4441-AEFE-306E089E95E2}"/>
            </c:ext>
          </c:extLst>
        </c:ser>
        <c:ser>
          <c:idx val="3"/>
          <c:order val="3"/>
          <c:tx>
            <c:strRef>
              <c:f>Sheet38!$O$6</c:f>
              <c:strCache>
                <c:ptCount val="1"/>
                <c:pt idx="0">
                  <c:v>Iemand binnen de sector met een andere job/functie</c:v>
                </c:pt>
              </c:strCache>
            </c:strRef>
          </c:tx>
          <c:spPr>
            <a:solidFill>
              <a:schemeClr val="accent4"/>
            </a:solidFill>
            <a:ln>
              <a:noFill/>
            </a:ln>
            <a:effectLst/>
          </c:spPr>
          <c:invertIfNegative val="0"/>
          <c:dPt>
            <c:idx val="1"/>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0-01C4-4441-AEFE-306E089E95E2}"/>
              </c:ext>
            </c:extLst>
          </c:dPt>
          <c:dPt>
            <c:idx val="3"/>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2-01C4-4441-AEFE-306E089E95E2}"/>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nl-B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Sheet38!$P$1:$S$2</c:f>
              <c:multiLvlStrCache>
                <c:ptCount val="4"/>
                <c:lvl>
                  <c:pt idx="0">
                    <c:v>Vrouw</c:v>
                  </c:pt>
                  <c:pt idx="1">
                    <c:v>Man</c:v>
                  </c:pt>
                  <c:pt idx="2">
                    <c:v>Vrouw</c:v>
                  </c:pt>
                  <c:pt idx="3">
                    <c:v>Man</c:v>
                  </c:pt>
                </c:lvl>
                <c:lvl>
                  <c:pt idx="0">
                    <c:v>Cultuur</c:v>
                  </c:pt>
                  <c:pt idx="2">
                    <c:v>Media</c:v>
                  </c:pt>
                </c:lvl>
              </c:multiLvlStrCache>
            </c:multiLvlStrRef>
          </c:cat>
          <c:val>
            <c:numRef>
              <c:f>Sheet38!$P$6:$S$6</c:f>
              <c:numCache>
                <c:formatCode>0.0%</c:formatCode>
                <c:ptCount val="4"/>
                <c:pt idx="0">
                  <c:v>0.80710659898477155</c:v>
                </c:pt>
                <c:pt idx="1">
                  <c:v>0.58064516129032262</c:v>
                </c:pt>
                <c:pt idx="2">
                  <c:v>0.73799126637554591</c:v>
                </c:pt>
                <c:pt idx="3">
                  <c:v>0.68965517241379315</c:v>
                </c:pt>
              </c:numCache>
            </c:numRef>
          </c:val>
          <c:extLst>
            <c:ext xmlns:c16="http://schemas.microsoft.com/office/drawing/2014/chart" uri="{C3380CC4-5D6E-409C-BE32-E72D297353CC}">
              <c16:uniqueId val="{00000013-01C4-4441-AEFE-306E089E95E2}"/>
            </c:ext>
          </c:extLst>
        </c:ser>
        <c:dLbls>
          <c:showLegendKey val="0"/>
          <c:showVal val="0"/>
          <c:showCatName val="0"/>
          <c:showSerName val="0"/>
          <c:showPercent val="0"/>
          <c:showBubbleSize val="0"/>
        </c:dLbls>
        <c:gapWidth val="219"/>
        <c:overlap val="-27"/>
        <c:axId val="442863824"/>
        <c:axId val="442864480"/>
      </c:barChart>
      <c:catAx>
        <c:axId val="442863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l-BE"/>
          </a:p>
        </c:txPr>
        <c:crossAx val="442864480"/>
        <c:crosses val="autoZero"/>
        <c:auto val="1"/>
        <c:lblAlgn val="ctr"/>
        <c:lblOffset val="100"/>
        <c:noMultiLvlLbl val="0"/>
      </c:catAx>
      <c:valAx>
        <c:axId val="44286448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l-BE"/>
          </a:p>
        </c:txPr>
        <c:crossAx val="442863824"/>
        <c:crosses val="autoZero"/>
        <c:crossBetween val="between"/>
      </c:valAx>
      <c:spPr>
        <a:noFill/>
        <a:ln>
          <a:noFill/>
        </a:ln>
        <a:effectLst/>
      </c:spPr>
    </c:plotArea>
    <c:legend>
      <c:legendPos val="b"/>
      <c:layout>
        <c:manualLayout>
          <c:xMode val="edge"/>
          <c:yMode val="edge"/>
          <c:x val="4.2333917679382396E-2"/>
          <c:y val="0.79801782219733131"/>
          <c:w val="0.95537201871505195"/>
          <c:h val="0.2019821632917931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l-BE"/>
        </a:p>
      </c:txPr>
    </c:legend>
    <c:plotVisOnly val="1"/>
    <c:dispBlanksAs val="gap"/>
    <c:showDLblsOverMax val="0"/>
  </c:chart>
  <c:spPr>
    <a:solidFill>
      <a:schemeClr val="bg1"/>
    </a:solidFill>
    <a:ln w="9525" cap="flat" cmpd="sng" algn="ctr">
      <a:noFill/>
      <a:round/>
    </a:ln>
    <a:effectLst/>
  </c:spPr>
  <c:txPr>
    <a:bodyPr/>
    <a:lstStyle/>
    <a:p>
      <a:pPr>
        <a:defRPr sz="1400"/>
      </a:pPr>
      <a:endParaRPr lang="nl-BE"/>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Sheet12!$N$39</c:f>
              <c:strCache>
                <c:ptCount val="1"/>
                <c:pt idx="0">
                  <c:v>Niet meegemaakt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nl-B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Sheet12!$O$38:$S$38</c:f>
              <c:strCache>
                <c:ptCount val="5"/>
                <c:pt idx="0">
                  <c:v>GoG (totaal)</c:v>
                </c:pt>
                <c:pt idx="1">
                  <c:v>Communicatie</c:v>
                </c:pt>
                <c:pt idx="2">
                  <c:v>Infantilisatie</c:v>
                </c:pt>
                <c:pt idx="3">
                  <c:v>Ongewenste toenaderingen</c:v>
                </c:pt>
                <c:pt idx="4">
                  <c:v>Dwang</c:v>
                </c:pt>
              </c:strCache>
            </c:strRef>
          </c:cat>
          <c:val>
            <c:numRef>
              <c:f>Sheet12!$O$39:$S$39</c:f>
              <c:numCache>
                <c:formatCode>0%</c:formatCode>
                <c:ptCount val="5"/>
                <c:pt idx="0">
                  <c:v>0.21827411167512689</c:v>
                </c:pt>
                <c:pt idx="1">
                  <c:v>0.25119128658951667</c:v>
                </c:pt>
                <c:pt idx="2">
                  <c:v>0.24023581429624172</c:v>
                </c:pt>
                <c:pt idx="3">
                  <c:v>0.2421360643745428</c:v>
                </c:pt>
                <c:pt idx="4">
                  <c:v>0.25757575757575757</c:v>
                </c:pt>
              </c:numCache>
            </c:numRef>
          </c:val>
          <c:extLst>
            <c:ext xmlns:c16="http://schemas.microsoft.com/office/drawing/2014/chart" uri="{C3380CC4-5D6E-409C-BE32-E72D297353CC}">
              <c16:uniqueId val="{00000000-A077-4F07-90D9-156017C8D878}"/>
            </c:ext>
          </c:extLst>
        </c:ser>
        <c:ser>
          <c:idx val="1"/>
          <c:order val="1"/>
          <c:tx>
            <c:strRef>
              <c:f>Sheet12!$N$40</c:f>
              <c:strCache>
                <c:ptCount val="1"/>
                <c:pt idx="0">
                  <c:v>meegemaakt</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nl-B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Sheet12!$O$38:$S$38</c:f>
              <c:strCache>
                <c:ptCount val="5"/>
                <c:pt idx="0">
                  <c:v>GoG (totaal)</c:v>
                </c:pt>
                <c:pt idx="1">
                  <c:v>Communicatie</c:v>
                </c:pt>
                <c:pt idx="2">
                  <c:v>Infantilisatie</c:v>
                </c:pt>
                <c:pt idx="3">
                  <c:v>Ongewenste toenaderingen</c:v>
                </c:pt>
                <c:pt idx="4">
                  <c:v>Dwang</c:v>
                </c:pt>
              </c:strCache>
            </c:strRef>
          </c:cat>
          <c:val>
            <c:numRef>
              <c:f>Sheet12!$O$40:$S$40</c:f>
              <c:numCache>
                <c:formatCode>0%</c:formatCode>
                <c:ptCount val="5"/>
                <c:pt idx="0">
                  <c:v>0.31635651322233105</c:v>
                </c:pt>
                <c:pt idx="1">
                  <c:v>0.31529850746268656</c:v>
                </c:pt>
                <c:pt idx="2">
                  <c:v>0.3261205564142195</c:v>
                </c:pt>
                <c:pt idx="3">
                  <c:v>0.32232704402515722</c:v>
                </c:pt>
                <c:pt idx="4">
                  <c:v>0.38666666666666666</c:v>
                </c:pt>
              </c:numCache>
            </c:numRef>
          </c:val>
          <c:extLst>
            <c:ext xmlns:c16="http://schemas.microsoft.com/office/drawing/2014/chart" uri="{C3380CC4-5D6E-409C-BE32-E72D297353CC}">
              <c16:uniqueId val="{00000001-A077-4F07-90D9-156017C8D878}"/>
            </c:ext>
          </c:extLst>
        </c:ser>
        <c:dLbls>
          <c:showLegendKey val="0"/>
          <c:showVal val="0"/>
          <c:showCatName val="0"/>
          <c:showSerName val="0"/>
          <c:showPercent val="0"/>
          <c:showBubbleSize val="0"/>
        </c:dLbls>
        <c:gapWidth val="219"/>
        <c:overlap val="-27"/>
        <c:axId val="507220088"/>
        <c:axId val="507220416"/>
      </c:barChart>
      <c:catAx>
        <c:axId val="507220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l-BE"/>
          </a:p>
        </c:txPr>
        <c:crossAx val="507220416"/>
        <c:crosses val="autoZero"/>
        <c:auto val="1"/>
        <c:lblAlgn val="ctr"/>
        <c:lblOffset val="100"/>
        <c:noMultiLvlLbl val="0"/>
      </c:catAx>
      <c:valAx>
        <c:axId val="5072204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l-BE"/>
          </a:p>
        </c:txPr>
        <c:crossAx val="5072200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l-BE"/>
        </a:p>
      </c:txPr>
    </c:legend>
    <c:plotVisOnly val="1"/>
    <c:dispBlanksAs val="gap"/>
    <c:showDLblsOverMax val="0"/>
  </c:chart>
  <c:spPr>
    <a:solidFill>
      <a:schemeClr val="bg1"/>
    </a:solidFill>
    <a:ln w="9525" cap="flat" cmpd="sng" algn="ctr">
      <a:noFill/>
      <a:round/>
    </a:ln>
    <a:effectLst/>
  </c:spPr>
  <c:txPr>
    <a:bodyPr/>
    <a:lstStyle/>
    <a:p>
      <a:pPr>
        <a:defRPr sz="1600"/>
      </a:pPr>
      <a:endParaRPr lang="nl-BE"/>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537335905432516"/>
          <c:y val="4.5202686890419971E-3"/>
          <c:w val="0.48317024277219089"/>
          <c:h val="0.82253104792819531"/>
        </c:manualLayout>
      </c:layout>
      <c:barChart>
        <c:barDir val="bar"/>
        <c:grouping val="clustered"/>
        <c:varyColors val="0"/>
        <c:ser>
          <c:idx val="0"/>
          <c:order val="0"/>
          <c:tx>
            <c:strRef>
              <c:f>'Q36'!$D$151</c:f>
              <c:strCache>
                <c:ptCount val="1"/>
                <c:pt idx="0">
                  <c:v>Ongewenste toenaderingen (n=530)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nl-B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'Q36'!$A$152:$A$161</c:f>
              <c:strCache>
                <c:ptCount val="10"/>
                <c:pt idx="0">
                  <c:v>Ik vond het niet de moeite waard om er iets aan te doen</c:v>
                </c:pt>
                <c:pt idx="1">
                  <c:v>ik ondervond er persoonlijk weinig hinder van</c:v>
                </c:pt>
                <c:pt idx="2">
                  <c:v>Ik heb niets gedaan</c:v>
                </c:pt>
                <c:pt idx="3">
                  <c:v>Ik ging er van uit dat hij/zij het goed bedoelde</c:v>
                </c:pt>
                <c:pt idx="4">
                  <c:v>Ik gaf mezelf de schuld</c:v>
                </c:pt>
                <c:pt idx="5">
                  <c:v>Ik duldde dit gedrag</c:v>
                </c:pt>
                <c:pt idx="6">
                  <c:v>Ik praatte op mezelf in dat het niet belangrijk was </c:v>
                </c:pt>
                <c:pt idx="7">
                  <c:v>Ik verzon een excuus zodat hij/zij me gerust zou(den) laten</c:v>
                </c:pt>
                <c:pt idx="8">
                  <c:v>Ik probeerde het te vergeten</c:v>
                </c:pt>
                <c:pt idx="9">
                  <c:v>Ik vermeed de persoon of personen die dit gedrag stelden</c:v>
                </c:pt>
              </c:strCache>
            </c:strRef>
          </c:cat>
          <c:val>
            <c:numRef>
              <c:f>'Q36'!$D$152:$D$161</c:f>
              <c:numCache>
                <c:formatCode>0.0%</c:formatCode>
                <c:ptCount val="10"/>
                <c:pt idx="0">
                  <c:v>0.17100000000000001</c:v>
                </c:pt>
                <c:pt idx="1">
                  <c:v>0.19</c:v>
                </c:pt>
                <c:pt idx="2">
                  <c:v>9.9000000000000005E-2</c:v>
                </c:pt>
                <c:pt idx="3">
                  <c:v>0.15</c:v>
                </c:pt>
                <c:pt idx="4">
                  <c:v>6.9000000000000006E-2</c:v>
                </c:pt>
                <c:pt idx="5">
                  <c:v>0.17699999999999999</c:v>
                </c:pt>
                <c:pt idx="6">
                  <c:v>0.13900000000000001</c:v>
                </c:pt>
                <c:pt idx="7">
                  <c:v>0.11600000000000001</c:v>
                </c:pt>
                <c:pt idx="8">
                  <c:v>0.14299999999999999</c:v>
                </c:pt>
                <c:pt idx="9">
                  <c:v>0.39400000000000002</c:v>
                </c:pt>
              </c:numCache>
            </c:numRef>
          </c:val>
          <c:extLst>
            <c:ext xmlns:c16="http://schemas.microsoft.com/office/drawing/2014/chart" uri="{C3380CC4-5D6E-409C-BE32-E72D297353CC}">
              <c16:uniqueId val="{00000000-D851-401C-AED8-E497573E9ADC}"/>
            </c:ext>
          </c:extLst>
        </c:ser>
        <c:ser>
          <c:idx val="1"/>
          <c:order val="1"/>
          <c:tx>
            <c:strRef>
              <c:f>'Q36'!$E$151</c:f>
              <c:strCache>
                <c:ptCount val="1"/>
                <c:pt idx="0">
                  <c:v>Dwang (n=163)</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nl-B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'Q36'!$A$152:$A$161</c:f>
              <c:strCache>
                <c:ptCount val="10"/>
                <c:pt idx="0">
                  <c:v>Ik vond het niet de moeite waard om er iets aan te doen</c:v>
                </c:pt>
                <c:pt idx="1">
                  <c:v>ik ondervond er persoonlijk weinig hinder van</c:v>
                </c:pt>
                <c:pt idx="2">
                  <c:v>Ik heb niets gedaan</c:v>
                </c:pt>
                <c:pt idx="3">
                  <c:v>Ik ging er van uit dat hij/zij het goed bedoelde</c:v>
                </c:pt>
                <c:pt idx="4">
                  <c:v>Ik gaf mezelf de schuld</c:v>
                </c:pt>
                <c:pt idx="5">
                  <c:v>Ik duldde dit gedrag</c:v>
                </c:pt>
                <c:pt idx="6">
                  <c:v>Ik praatte op mezelf in dat het niet belangrijk was </c:v>
                </c:pt>
                <c:pt idx="7">
                  <c:v>Ik verzon een excuus zodat hij/zij me gerust zou(den) laten</c:v>
                </c:pt>
                <c:pt idx="8">
                  <c:v>Ik probeerde het te vergeten</c:v>
                </c:pt>
                <c:pt idx="9">
                  <c:v>Ik vermeed de persoon of personen die dit gedrag stelden</c:v>
                </c:pt>
              </c:strCache>
            </c:strRef>
          </c:cat>
          <c:val>
            <c:numRef>
              <c:f>'Q36'!$E$152:$E$161</c:f>
              <c:numCache>
                <c:formatCode>0.0%</c:formatCode>
                <c:ptCount val="10"/>
                <c:pt idx="0">
                  <c:v>5.6000000000000001E-2</c:v>
                </c:pt>
                <c:pt idx="1">
                  <c:v>7.3999999999999996E-2</c:v>
                </c:pt>
                <c:pt idx="2">
                  <c:v>9.2999999999999999E-2</c:v>
                </c:pt>
                <c:pt idx="3">
                  <c:v>0.11700000000000001</c:v>
                </c:pt>
                <c:pt idx="4">
                  <c:v>0.185</c:v>
                </c:pt>
                <c:pt idx="5">
                  <c:v>0.19800000000000001</c:v>
                </c:pt>
                <c:pt idx="6">
                  <c:v>0.20399999999999999</c:v>
                </c:pt>
                <c:pt idx="7">
                  <c:v>0.247</c:v>
                </c:pt>
                <c:pt idx="8">
                  <c:v>0.33300000000000002</c:v>
                </c:pt>
                <c:pt idx="9">
                  <c:v>0.44400000000000001</c:v>
                </c:pt>
              </c:numCache>
            </c:numRef>
          </c:val>
          <c:extLst>
            <c:ext xmlns:c16="http://schemas.microsoft.com/office/drawing/2014/chart" uri="{C3380CC4-5D6E-409C-BE32-E72D297353CC}">
              <c16:uniqueId val="{00000001-D851-401C-AED8-E497573E9ADC}"/>
            </c:ext>
          </c:extLst>
        </c:ser>
        <c:dLbls>
          <c:showLegendKey val="0"/>
          <c:showVal val="0"/>
          <c:showCatName val="0"/>
          <c:showSerName val="0"/>
          <c:showPercent val="0"/>
          <c:showBubbleSize val="0"/>
        </c:dLbls>
        <c:gapWidth val="92"/>
        <c:axId val="481097600"/>
        <c:axId val="481100880"/>
      </c:barChart>
      <c:catAx>
        <c:axId val="48109760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l-BE"/>
          </a:p>
        </c:txPr>
        <c:crossAx val="481100880"/>
        <c:crosses val="autoZero"/>
        <c:auto val="1"/>
        <c:lblAlgn val="ctr"/>
        <c:lblOffset val="100"/>
        <c:noMultiLvlLbl val="0"/>
      </c:catAx>
      <c:valAx>
        <c:axId val="48110088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l-BE"/>
          </a:p>
        </c:txPr>
        <c:crossAx val="481097600"/>
        <c:crosses val="max"/>
        <c:crossBetween val="between"/>
      </c:valAx>
      <c:spPr>
        <a:noFill/>
        <a:ln>
          <a:noFill/>
        </a:ln>
        <a:effectLst/>
      </c:spPr>
    </c:plotArea>
    <c:legend>
      <c:legendPos val="b"/>
      <c:layout>
        <c:manualLayout>
          <c:xMode val="edge"/>
          <c:yMode val="edge"/>
          <c:x val="0.24185533923282085"/>
          <c:y val="0.9088382820487495"/>
          <c:w val="0.51862982735083762"/>
          <c:h val="5.7259702783435527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l-BE"/>
        </a:p>
      </c:txPr>
    </c:legend>
    <c:plotVisOnly val="1"/>
    <c:dispBlanksAs val="gap"/>
    <c:showDLblsOverMax val="0"/>
  </c:chart>
  <c:spPr>
    <a:noFill/>
    <a:ln>
      <a:noFill/>
    </a:ln>
    <a:effectLst/>
  </c:spPr>
  <c:txPr>
    <a:bodyPr/>
    <a:lstStyle/>
    <a:p>
      <a:pPr>
        <a:defRPr sz="1600"/>
      </a:pPr>
      <a:endParaRPr lang="nl-BE"/>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'Q36'!$B$187</c:f>
              <c:strCache>
                <c:ptCount val="1"/>
                <c:pt idx="0">
                  <c:v>Ongewenste toenaderingen (n=530)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nl-B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'Q36'!$A$188:$A$189</c:f>
              <c:strCache>
                <c:ptCount val="2"/>
                <c:pt idx="0">
                  <c:v>Ik sprak erover met collega's of persoonlijke contacten binnen de sector</c:v>
                </c:pt>
                <c:pt idx="1">
                  <c:v>Ik sprak erover met persoonlijke contacten buiten de sector*</c:v>
                </c:pt>
              </c:strCache>
            </c:strRef>
          </c:cat>
          <c:val>
            <c:numRef>
              <c:f>'Q36'!$B$188:$B$189</c:f>
              <c:numCache>
                <c:formatCode>0.0%</c:formatCode>
                <c:ptCount val="2"/>
                <c:pt idx="0">
                  <c:v>0.46700000000000003</c:v>
                </c:pt>
                <c:pt idx="1">
                  <c:v>0.379</c:v>
                </c:pt>
              </c:numCache>
            </c:numRef>
          </c:val>
          <c:extLst>
            <c:ext xmlns:c16="http://schemas.microsoft.com/office/drawing/2014/chart" uri="{C3380CC4-5D6E-409C-BE32-E72D297353CC}">
              <c16:uniqueId val="{00000000-8C9F-4D9D-B344-E0787A6DF66B}"/>
            </c:ext>
          </c:extLst>
        </c:ser>
        <c:ser>
          <c:idx val="1"/>
          <c:order val="1"/>
          <c:tx>
            <c:strRef>
              <c:f>'Q36'!$C$187</c:f>
              <c:strCache>
                <c:ptCount val="1"/>
                <c:pt idx="0">
                  <c:v>Dwang (n=163)</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nl-B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'Q36'!$A$188:$A$189</c:f>
              <c:strCache>
                <c:ptCount val="2"/>
                <c:pt idx="0">
                  <c:v>Ik sprak erover met collega's of persoonlijke contacten binnen de sector</c:v>
                </c:pt>
                <c:pt idx="1">
                  <c:v>Ik sprak erover met persoonlijke contacten buiten de sector*</c:v>
                </c:pt>
              </c:strCache>
            </c:strRef>
          </c:cat>
          <c:val>
            <c:numRef>
              <c:f>'Q36'!$C$188:$C$189</c:f>
              <c:numCache>
                <c:formatCode>0.0%</c:formatCode>
                <c:ptCount val="2"/>
                <c:pt idx="0">
                  <c:v>0.51900000000000002</c:v>
                </c:pt>
                <c:pt idx="1">
                  <c:v>0.432</c:v>
                </c:pt>
              </c:numCache>
            </c:numRef>
          </c:val>
          <c:extLst>
            <c:ext xmlns:c16="http://schemas.microsoft.com/office/drawing/2014/chart" uri="{C3380CC4-5D6E-409C-BE32-E72D297353CC}">
              <c16:uniqueId val="{00000001-8C9F-4D9D-B344-E0787A6DF66B}"/>
            </c:ext>
          </c:extLst>
        </c:ser>
        <c:dLbls>
          <c:showLegendKey val="0"/>
          <c:showVal val="0"/>
          <c:showCatName val="0"/>
          <c:showSerName val="0"/>
          <c:showPercent val="0"/>
          <c:showBubbleSize val="0"/>
        </c:dLbls>
        <c:gapWidth val="219"/>
        <c:overlap val="-27"/>
        <c:axId val="485455472"/>
        <c:axId val="473909928"/>
      </c:barChart>
      <c:catAx>
        <c:axId val="485455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l-BE"/>
          </a:p>
        </c:txPr>
        <c:crossAx val="473909928"/>
        <c:crosses val="autoZero"/>
        <c:auto val="1"/>
        <c:lblAlgn val="ctr"/>
        <c:lblOffset val="100"/>
        <c:noMultiLvlLbl val="0"/>
      </c:catAx>
      <c:valAx>
        <c:axId val="47390992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l-BE"/>
          </a:p>
        </c:txPr>
        <c:crossAx val="4854554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l-BE"/>
        </a:p>
      </c:txPr>
    </c:legend>
    <c:plotVisOnly val="1"/>
    <c:dispBlanksAs val="gap"/>
    <c:showDLblsOverMax val="0"/>
  </c:chart>
  <c:spPr>
    <a:noFill/>
    <a:ln>
      <a:noFill/>
    </a:ln>
    <a:effectLst/>
  </c:spPr>
  <c:txPr>
    <a:bodyPr/>
    <a:lstStyle/>
    <a:p>
      <a:pPr>
        <a:defRPr sz="1400"/>
      </a:pPr>
      <a:endParaRPr lang="nl-B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'Q36'!$B$190</c:f>
              <c:strCache>
                <c:ptCount val="1"/>
                <c:pt idx="0">
                  <c:v>Ongewenste toenaderingen (n=530)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nl-B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'Q36'!$A$191:$A$192</c:f>
              <c:strCache>
                <c:ptCount val="2"/>
                <c:pt idx="0">
                  <c:v>Ik vertelde de persoon/personen dat ik het niet fijn vond wat hij/zij deed of deden</c:v>
                </c:pt>
                <c:pt idx="1">
                  <c:v>Ik heb iemand gecontacteerd of erover gepraat met iemand uit mijn directe werkomgeving*</c:v>
                </c:pt>
              </c:strCache>
            </c:strRef>
          </c:cat>
          <c:val>
            <c:numRef>
              <c:f>'Q36'!$B$191:$B$192</c:f>
              <c:numCache>
                <c:formatCode>0.0%</c:formatCode>
                <c:ptCount val="2"/>
                <c:pt idx="0">
                  <c:v>0.307</c:v>
                </c:pt>
                <c:pt idx="1">
                  <c:v>7.0000000000000007E-2</c:v>
                </c:pt>
              </c:numCache>
            </c:numRef>
          </c:val>
          <c:extLst>
            <c:ext xmlns:c16="http://schemas.microsoft.com/office/drawing/2014/chart" uri="{C3380CC4-5D6E-409C-BE32-E72D297353CC}">
              <c16:uniqueId val="{00000000-EE45-4A0F-A8B0-50C051FEF691}"/>
            </c:ext>
          </c:extLst>
        </c:ser>
        <c:ser>
          <c:idx val="1"/>
          <c:order val="1"/>
          <c:tx>
            <c:strRef>
              <c:f>'Q36'!$C$190</c:f>
              <c:strCache>
                <c:ptCount val="1"/>
                <c:pt idx="0">
                  <c:v>Dwang (n=163)</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nl-B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'Q36'!$A$191:$A$192</c:f>
              <c:strCache>
                <c:ptCount val="2"/>
                <c:pt idx="0">
                  <c:v>Ik vertelde de persoon/personen dat ik het niet fijn vond wat hij/zij deed of deden</c:v>
                </c:pt>
                <c:pt idx="1">
                  <c:v>Ik heb iemand gecontacteerd of erover gepraat met iemand uit mijn directe werkomgeving*</c:v>
                </c:pt>
              </c:strCache>
            </c:strRef>
          </c:cat>
          <c:val>
            <c:numRef>
              <c:f>'Q36'!$C$191:$C$192</c:f>
              <c:numCache>
                <c:formatCode>0.0%</c:formatCode>
                <c:ptCount val="2"/>
                <c:pt idx="0">
                  <c:v>0.34599999999999997</c:v>
                </c:pt>
                <c:pt idx="1">
                  <c:v>0.16700000000000001</c:v>
                </c:pt>
              </c:numCache>
            </c:numRef>
          </c:val>
          <c:extLst>
            <c:ext xmlns:c16="http://schemas.microsoft.com/office/drawing/2014/chart" uri="{C3380CC4-5D6E-409C-BE32-E72D297353CC}">
              <c16:uniqueId val="{00000001-EE45-4A0F-A8B0-50C051FEF691}"/>
            </c:ext>
          </c:extLst>
        </c:ser>
        <c:dLbls>
          <c:showLegendKey val="0"/>
          <c:showVal val="0"/>
          <c:showCatName val="0"/>
          <c:showSerName val="0"/>
          <c:showPercent val="0"/>
          <c:showBubbleSize val="0"/>
        </c:dLbls>
        <c:gapWidth val="219"/>
        <c:overlap val="-27"/>
        <c:axId val="478966296"/>
        <c:axId val="478964000"/>
      </c:barChart>
      <c:catAx>
        <c:axId val="478966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l-BE"/>
          </a:p>
        </c:txPr>
        <c:crossAx val="478964000"/>
        <c:crosses val="autoZero"/>
        <c:auto val="1"/>
        <c:lblAlgn val="ctr"/>
        <c:lblOffset val="100"/>
        <c:noMultiLvlLbl val="0"/>
      </c:catAx>
      <c:valAx>
        <c:axId val="47896400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l-BE"/>
          </a:p>
        </c:txPr>
        <c:crossAx val="478966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l-BE"/>
        </a:p>
      </c:txPr>
    </c:legend>
    <c:plotVisOnly val="1"/>
    <c:dispBlanksAs val="gap"/>
    <c:showDLblsOverMax val="0"/>
  </c:chart>
  <c:spPr>
    <a:noFill/>
    <a:ln>
      <a:noFill/>
    </a:ln>
    <a:effectLst/>
  </c:spPr>
  <c:txPr>
    <a:bodyPr/>
    <a:lstStyle/>
    <a:p>
      <a:pPr>
        <a:defRPr sz="1400"/>
      </a:pPr>
      <a:endParaRPr lang="nl-B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'Q39'!$B$2</c:f>
              <c:strCache>
                <c:ptCount val="1"/>
                <c:pt idx="0">
                  <c:v>%</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nl-B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'Q39'!$A$3:$A$10</c:f>
              <c:strCache>
                <c:ptCount val="8"/>
                <c:pt idx="0">
                  <c:v>Leidinggevende of een verantwoordelijke binnen de organisatie</c:v>
                </c:pt>
                <c:pt idx="1">
                  <c:v>Vertrouwenspersoon binnen de organisatie </c:v>
                </c:pt>
                <c:pt idx="2">
                  <c:v>Externe persoon of organisatie</c:v>
                </c:pt>
                <c:pt idx="3">
                  <c:v>Vakbondsverantwoordelijke</c:v>
                </c:pt>
                <c:pt idx="4">
                  <c:v>Ik heb een formele aanklacht ingediend bij de politie of arbeidsinspectie</c:v>
                </c:pt>
                <c:pt idx="5">
                  <c:v>Preventie-adviseur psycho-sociale risico's</c:v>
                </c:pt>
                <c:pt idx="6">
                  <c:v>Persoon van het SBK/interimkantoor </c:v>
                </c:pt>
                <c:pt idx="7">
                  <c:v>Meldpunt of instelling voor psychologische ondersteuning of advies </c:v>
                </c:pt>
              </c:strCache>
            </c:strRef>
          </c:cat>
          <c:val>
            <c:numRef>
              <c:f>'Q39'!$B$3:$B$10</c:f>
              <c:numCache>
                <c:formatCode>General</c:formatCode>
                <c:ptCount val="8"/>
                <c:pt idx="0">
                  <c:v>61.9</c:v>
                </c:pt>
                <c:pt idx="1">
                  <c:v>34.5</c:v>
                </c:pt>
                <c:pt idx="2">
                  <c:v>28.6</c:v>
                </c:pt>
                <c:pt idx="3">
                  <c:v>19</c:v>
                </c:pt>
                <c:pt idx="4">
                  <c:v>13.1</c:v>
                </c:pt>
                <c:pt idx="5">
                  <c:v>10.7</c:v>
                </c:pt>
                <c:pt idx="6">
                  <c:v>2.4</c:v>
                </c:pt>
                <c:pt idx="7">
                  <c:v>1.2</c:v>
                </c:pt>
              </c:numCache>
            </c:numRef>
          </c:val>
          <c:extLst>
            <c:ext xmlns:c16="http://schemas.microsoft.com/office/drawing/2014/chart" uri="{C3380CC4-5D6E-409C-BE32-E72D297353CC}">
              <c16:uniqueId val="{00000000-E504-4519-88F8-D5F70CCF74B6}"/>
            </c:ext>
          </c:extLst>
        </c:ser>
        <c:dLbls>
          <c:showLegendKey val="0"/>
          <c:showVal val="0"/>
          <c:showCatName val="0"/>
          <c:showSerName val="0"/>
          <c:showPercent val="0"/>
          <c:showBubbleSize val="0"/>
        </c:dLbls>
        <c:gapWidth val="182"/>
        <c:axId val="595177448"/>
        <c:axId val="595181712"/>
      </c:barChart>
      <c:catAx>
        <c:axId val="59517744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l-BE"/>
          </a:p>
        </c:txPr>
        <c:crossAx val="595181712"/>
        <c:crosses val="autoZero"/>
        <c:auto val="1"/>
        <c:lblAlgn val="ctr"/>
        <c:lblOffset val="100"/>
        <c:noMultiLvlLbl val="0"/>
      </c:catAx>
      <c:valAx>
        <c:axId val="5951817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l-BE"/>
          </a:p>
        </c:txPr>
        <c:crossAx val="595177448"/>
        <c:crosses val="max"/>
        <c:crossBetween val="between"/>
      </c:valAx>
      <c:spPr>
        <a:noFill/>
        <a:ln>
          <a:noFill/>
        </a:ln>
        <a:effectLst/>
      </c:spPr>
    </c:plotArea>
    <c:plotVisOnly val="1"/>
    <c:dispBlanksAs val="gap"/>
    <c:showDLblsOverMax val="0"/>
  </c:chart>
  <c:spPr>
    <a:noFill/>
    <a:ln>
      <a:noFill/>
    </a:ln>
    <a:effectLst/>
  </c:spPr>
  <c:txPr>
    <a:bodyPr/>
    <a:lstStyle/>
    <a:p>
      <a:pPr>
        <a:defRPr sz="1400"/>
      </a:pPr>
      <a:endParaRPr lang="nl-B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'q48'!$B$2</c:f>
              <c:strCache>
                <c:ptCount val="1"/>
                <c:pt idx="0">
                  <c:v>ja</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nl-B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'q48'!$A$3:$A$5</c:f>
              <c:strCache>
                <c:ptCount val="3"/>
                <c:pt idx="0">
                  <c:v>Werkgever (n=1906)</c:v>
                </c:pt>
                <c:pt idx="1">
                  <c:v>Opdrachtgever(s) (n=1352)</c:v>
                </c:pt>
                <c:pt idx="2">
                  <c:v>SBK/interimkantoor (n=1034)</c:v>
                </c:pt>
              </c:strCache>
            </c:strRef>
          </c:cat>
          <c:val>
            <c:numRef>
              <c:f>'q48'!$B$3:$B$5</c:f>
              <c:numCache>
                <c:formatCode>General</c:formatCode>
                <c:ptCount val="3"/>
                <c:pt idx="0">
                  <c:v>43.5</c:v>
                </c:pt>
                <c:pt idx="1">
                  <c:v>15.8</c:v>
                </c:pt>
                <c:pt idx="2">
                  <c:v>5.6</c:v>
                </c:pt>
              </c:numCache>
            </c:numRef>
          </c:val>
          <c:extLst>
            <c:ext xmlns:c16="http://schemas.microsoft.com/office/drawing/2014/chart" uri="{C3380CC4-5D6E-409C-BE32-E72D297353CC}">
              <c16:uniqueId val="{00000000-2620-4911-BCDA-8456129B8438}"/>
            </c:ext>
          </c:extLst>
        </c:ser>
        <c:ser>
          <c:idx val="1"/>
          <c:order val="1"/>
          <c:tx>
            <c:strRef>
              <c:f>'q48'!$C$2</c:f>
              <c:strCache>
                <c:ptCount val="1"/>
                <c:pt idx="0">
                  <c:v>neen</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nl-B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'q48'!$A$3:$A$5</c:f>
              <c:strCache>
                <c:ptCount val="3"/>
                <c:pt idx="0">
                  <c:v>Werkgever (n=1906)</c:v>
                </c:pt>
                <c:pt idx="1">
                  <c:v>Opdrachtgever(s) (n=1352)</c:v>
                </c:pt>
                <c:pt idx="2">
                  <c:v>SBK/interimkantoor (n=1034)</c:v>
                </c:pt>
              </c:strCache>
            </c:strRef>
          </c:cat>
          <c:val>
            <c:numRef>
              <c:f>'q48'!$C$3:$C$5</c:f>
              <c:numCache>
                <c:formatCode>General</c:formatCode>
                <c:ptCount val="3"/>
                <c:pt idx="0">
                  <c:v>17.8</c:v>
                </c:pt>
                <c:pt idx="1">
                  <c:v>23.6</c:v>
                </c:pt>
                <c:pt idx="2">
                  <c:v>17.2</c:v>
                </c:pt>
              </c:numCache>
            </c:numRef>
          </c:val>
          <c:extLst>
            <c:ext xmlns:c16="http://schemas.microsoft.com/office/drawing/2014/chart" uri="{C3380CC4-5D6E-409C-BE32-E72D297353CC}">
              <c16:uniqueId val="{00000001-2620-4911-BCDA-8456129B8438}"/>
            </c:ext>
          </c:extLst>
        </c:ser>
        <c:ser>
          <c:idx val="2"/>
          <c:order val="2"/>
          <c:tx>
            <c:strRef>
              <c:f>'q48'!$D$2</c:f>
              <c:strCache>
                <c:ptCount val="1"/>
                <c:pt idx="0">
                  <c:v>weet ik niet</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nl-B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'q48'!$A$3:$A$5</c:f>
              <c:strCache>
                <c:ptCount val="3"/>
                <c:pt idx="0">
                  <c:v>Werkgever (n=1906)</c:v>
                </c:pt>
                <c:pt idx="1">
                  <c:v>Opdrachtgever(s) (n=1352)</c:v>
                </c:pt>
                <c:pt idx="2">
                  <c:v>SBK/interimkantoor (n=1034)</c:v>
                </c:pt>
              </c:strCache>
            </c:strRef>
          </c:cat>
          <c:val>
            <c:numRef>
              <c:f>'q48'!$D$3:$D$5</c:f>
              <c:numCache>
                <c:formatCode>General</c:formatCode>
                <c:ptCount val="3"/>
                <c:pt idx="0">
                  <c:v>38.700000000000003</c:v>
                </c:pt>
                <c:pt idx="1">
                  <c:v>60.7</c:v>
                </c:pt>
                <c:pt idx="2">
                  <c:v>77.2</c:v>
                </c:pt>
              </c:numCache>
            </c:numRef>
          </c:val>
          <c:extLst>
            <c:ext xmlns:c16="http://schemas.microsoft.com/office/drawing/2014/chart" uri="{C3380CC4-5D6E-409C-BE32-E72D297353CC}">
              <c16:uniqueId val="{00000002-2620-4911-BCDA-8456129B8438}"/>
            </c:ext>
          </c:extLst>
        </c:ser>
        <c:dLbls>
          <c:showLegendKey val="0"/>
          <c:showVal val="0"/>
          <c:showCatName val="0"/>
          <c:showSerName val="0"/>
          <c:showPercent val="0"/>
          <c:showBubbleSize val="0"/>
        </c:dLbls>
        <c:gapWidth val="150"/>
        <c:overlap val="100"/>
        <c:axId val="418933200"/>
        <c:axId val="418933528"/>
      </c:barChart>
      <c:catAx>
        <c:axId val="418933200"/>
        <c:scaling>
          <c:orientation val="maxMin"/>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nl-BE"/>
          </a:p>
        </c:txPr>
        <c:crossAx val="418933528"/>
        <c:crosses val="autoZero"/>
        <c:auto val="1"/>
        <c:lblAlgn val="ctr"/>
        <c:lblOffset val="100"/>
        <c:noMultiLvlLbl val="0"/>
      </c:catAx>
      <c:valAx>
        <c:axId val="418933528"/>
        <c:scaling>
          <c:orientation val="minMax"/>
          <c:max val="100"/>
        </c:scaling>
        <c:delete val="0"/>
        <c:axPos val="b"/>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nl-BE"/>
          </a:p>
        </c:txPr>
        <c:crossAx val="418933200"/>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nl-BE"/>
        </a:p>
      </c:txPr>
    </c:legend>
    <c:plotVisOnly val="1"/>
    <c:dispBlanksAs val="gap"/>
    <c:showDLblsOverMax val="0"/>
  </c:chart>
  <c:spPr>
    <a:noFill/>
    <a:ln>
      <a:noFill/>
    </a:ln>
    <a:effectLst/>
  </c:spPr>
  <c:txPr>
    <a:bodyPr/>
    <a:lstStyle/>
    <a:p>
      <a:pPr>
        <a:defRPr sz="1400"/>
      </a:pPr>
      <a:endParaRPr lang="nl-B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12.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CE90C0-CB1F-46DB-B34A-1434A0A54C78}" type="doc">
      <dgm:prSet loTypeId="urn:microsoft.com/office/officeart/2005/8/layout/matrix2" loCatId="matrix" qsTypeId="urn:microsoft.com/office/officeart/2005/8/quickstyle/simple1" qsCatId="simple" csTypeId="urn:microsoft.com/office/officeart/2005/8/colors/colorful5" csCatId="colorful" phldr="1"/>
      <dgm:spPr/>
      <dgm:t>
        <a:bodyPr/>
        <a:lstStyle/>
        <a:p>
          <a:endParaRPr lang="en-US"/>
        </a:p>
      </dgm:t>
    </dgm:pt>
    <dgm:pt modelId="{931BF746-72A9-4343-9DC3-E96FF315D28F}">
      <dgm:prSet phldrT="[Text]"/>
      <dgm:spPr/>
      <dgm:t>
        <a:bodyPr/>
        <a:lstStyle/>
        <a:p>
          <a:r>
            <a:rPr lang="en-US"/>
            <a:t>confrontatie/ onderhandeling</a:t>
          </a:r>
        </a:p>
      </dgm:t>
    </dgm:pt>
    <dgm:pt modelId="{FAAFEB09-42B4-4D66-9701-AF0690911DFB}" type="parTrans" cxnId="{5F58866A-7D53-4975-810A-06FCFDEF9F2A}">
      <dgm:prSet/>
      <dgm:spPr/>
      <dgm:t>
        <a:bodyPr/>
        <a:lstStyle/>
        <a:p>
          <a:endParaRPr lang="en-US"/>
        </a:p>
      </dgm:t>
    </dgm:pt>
    <dgm:pt modelId="{9E6A4F2D-DFA8-4440-B462-9CAD7064C601}" type="sibTrans" cxnId="{5F58866A-7D53-4975-810A-06FCFDEF9F2A}">
      <dgm:prSet/>
      <dgm:spPr/>
      <dgm:t>
        <a:bodyPr/>
        <a:lstStyle/>
        <a:p>
          <a:endParaRPr lang="en-US"/>
        </a:p>
      </dgm:t>
    </dgm:pt>
    <dgm:pt modelId="{C449C81B-6724-4FD0-A6B3-F531A37BCBB4}">
      <dgm:prSet phldrT="[Text]"/>
      <dgm:spPr/>
      <dgm:t>
        <a:bodyPr/>
        <a:lstStyle/>
        <a:p>
          <a:r>
            <a:rPr lang="en-US"/>
            <a:t>ontwijken / ontkennen</a:t>
          </a:r>
        </a:p>
      </dgm:t>
    </dgm:pt>
    <dgm:pt modelId="{D342ED04-D199-4986-B4BC-92356C5AD461}" type="parTrans" cxnId="{A251DED1-0BB6-48AD-8B26-0B9B2A2D5F02}">
      <dgm:prSet/>
      <dgm:spPr/>
      <dgm:t>
        <a:bodyPr/>
        <a:lstStyle/>
        <a:p>
          <a:endParaRPr lang="en-US"/>
        </a:p>
      </dgm:t>
    </dgm:pt>
    <dgm:pt modelId="{6E79F6D2-97A6-432E-B35B-42F845B76B20}" type="sibTrans" cxnId="{A251DED1-0BB6-48AD-8B26-0B9B2A2D5F02}">
      <dgm:prSet/>
      <dgm:spPr/>
      <dgm:t>
        <a:bodyPr/>
        <a:lstStyle/>
        <a:p>
          <a:endParaRPr lang="en-US"/>
        </a:p>
      </dgm:t>
    </dgm:pt>
    <dgm:pt modelId="{50C116DC-ABE9-45A6-B970-8A86E9757E04}">
      <dgm:prSet phldrT="[Text]"/>
      <dgm:spPr/>
      <dgm:t>
        <a:bodyPr/>
        <a:lstStyle/>
        <a:p>
          <a:endParaRPr lang="en-US"/>
        </a:p>
      </dgm:t>
    </dgm:pt>
    <dgm:pt modelId="{5FEFE49D-67BE-4A69-8E33-5F8F07F1F327}" type="parTrans" cxnId="{B80632B8-25D8-4C66-80C8-72C94AFE835B}">
      <dgm:prSet/>
      <dgm:spPr/>
      <dgm:t>
        <a:bodyPr/>
        <a:lstStyle/>
        <a:p>
          <a:endParaRPr lang="en-US"/>
        </a:p>
      </dgm:t>
    </dgm:pt>
    <dgm:pt modelId="{FD32E038-8FCE-4F31-B488-F42DDF01596F}" type="sibTrans" cxnId="{B80632B8-25D8-4C66-80C8-72C94AFE835B}">
      <dgm:prSet/>
      <dgm:spPr/>
      <dgm:t>
        <a:bodyPr/>
        <a:lstStyle/>
        <a:p>
          <a:endParaRPr lang="en-US"/>
        </a:p>
      </dgm:t>
    </dgm:pt>
    <dgm:pt modelId="{27349924-8120-4FA8-89E1-CF2ED9FA6ED9}">
      <dgm:prSet/>
      <dgm:spPr/>
      <dgm:t>
        <a:bodyPr/>
        <a:lstStyle/>
        <a:p>
          <a:endParaRPr lang="en-US"/>
        </a:p>
      </dgm:t>
    </dgm:pt>
    <dgm:pt modelId="{86B1E055-5D0C-4A4D-9C39-F92EAF502A97}" type="parTrans" cxnId="{690206D0-2822-42B1-85F7-F6B72F336FCC}">
      <dgm:prSet/>
      <dgm:spPr/>
      <dgm:t>
        <a:bodyPr/>
        <a:lstStyle/>
        <a:p>
          <a:endParaRPr lang="en-US"/>
        </a:p>
      </dgm:t>
    </dgm:pt>
    <dgm:pt modelId="{072E29BC-DF86-4638-9DDB-E8A5E2AA80CF}" type="sibTrans" cxnId="{690206D0-2822-42B1-85F7-F6B72F336FCC}">
      <dgm:prSet/>
      <dgm:spPr/>
      <dgm:t>
        <a:bodyPr/>
        <a:lstStyle/>
        <a:p>
          <a:endParaRPr lang="en-US"/>
        </a:p>
      </dgm:t>
    </dgm:pt>
    <dgm:pt modelId="{6DCB4E8E-A465-4809-A856-FAAEA53E9F6F}">
      <dgm:prSet phldrT="[Text]"/>
      <dgm:spPr/>
      <dgm:t>
        <a:bodyPr/>
        <a:lstStyle/>
        <a:p>
          <a:r>
            <a:rPr lang="en-US"/>
            <a:t>melden/ formele instanties aanspreken</a:t>
          </a:r>
        </a:p>
      </dgm:t>
    </dgm:pt>
    <dgm:pt modelId="{90ADBDEE-2449-48FB-8EEA-33572371848C}" type="parTrans" cxnId="{322205A9-BF4D-4DC8-8D64-980C9F4192E8}">
      <dgm:prSet/>
      <dgm:spPr/>
      <dgm:t>
        <a:bodyPr/>
        <a:lstStyle/>
        <a:p>
          <a:endParaRPr lang="en-US"/>
        </a:p>
      </dgm:t>
    </dgm:pt>
    <dgm:pt modelId="{B4F13E7F-5CC6-4313-AF0E-3EF37CC177BD}" type="sibTrans" cxnId="{322205A9-BF4D-4DC8-8D64-980C9F4192E8}">
      <dgm:prSet/>
      <dgm:spPr/>
      <dgm:t>
        <a:bodyPr/>
        <a:lstStyle/>
        <a:p>
          <a:endParaRPr lang="en-US"/>
        </a:p>
      </dgm:t>
    </dgm:pt>
    <dgm:pt modelId="{48F0F594-87B2-47DB-B324-36FE8D68E2B0}">
      <dgm:prSet phldrT="[Text]"/>
      <dgm:spPr/>
      <dgm:t>
        <a:bodyPr/>
        <a:lstStyle/>
        <a:p>
          <a:r>
            <a:rPr lang="en-US"/>
            <a:t>sociale coping</a:t>
          </a:r>
        </a:p>
      </dgm:t>
    </dgm:pt>
    <dgm:pt modelId="{BEED307D-2C29-4E5E-83A2-C2C76162AF34}" type="parTrans" cxnId="{94AAC220-9292-4F4D-9649-079EBF997B05}">
      <dgm:prSet/>
      <dgm:spPr/>
      <dgm:t>
        <a:bodyPr/>
        <a:lstStyle/>
        <a:p>
          <a:endParaRPr lang="en-US"/>
        </a:p>
      </dgm:t>
    </dgm:pt>
    <dgm:pt modelId="{57DDFABC-05A7-4E36-8E9E-B66CCA8ADCA6}" type="sibTrans" cxnId="{94AAC220-9292-4F4D-9649-079EBF997B05}">
      <dgm:prSet/>
      <dgm:spPr/>
      <dgm:t>
        <a:bodyPr/>
        <a:lstStyle/>
        <a:p>
          <a:endParaRPr lang="en-US"/>
        </a:p>
      </dgm:t>
    </dgm:pt>
    <dgm:pt modelId="{C3F1CA62-9C5B-441A-A0C4-017268FC7349}">
      <dgm:prSet/>
      <dgm:spPr/>
      <dgm:t>
        <a:bodyPr/>
        <a:lstStyle/>
        <a:p>
          <a:endParaRPr lang="en-US"/>
        </a:p>
      </dgm:t>
    </dgm:pt>
    <dgm:pt modelId="{84CF3848-4769-40EF-AC97-6E9CDCEA37F1}" type="parTrans" cxnId="{794D00C4-D30E-4070-A636-FC6584AE77CD}">
      <dgm:prSet/>
      <dgm:spPr/>
      <dgm:t>
        <a:bodyPr/>
        <a:lstStyle/>
        <a:p>
          <a:endParaRPr lang="en-US"/>
        </a:p>
      </dgm:t>
    </dgm:pt>
    <dgm:pt modelId="{3EA72EFD-6CB5-4676-9DAF-DEC410B7AFBE}" type="sibTrans" cxnId="{794D00C4-D30E-4070-A636-FC6584AE77CD}">
      <dgm:prSet/>
      <dgm:spPr/>
      <dgm:t>
        <a:bodyPr/>
        <a:lstStyle/>
        <a:p>
          <a:endParaRPr lang="en-US"/>
        </a:p>
      </dgm:t>
    </dgm:pt>
    <dgm:pt modelId="{B0221037-5808-4066-96F1-F067F5653B43}" type="pres">
      <dgm:prSet presAssocID="{05CE90C0-CB1F-46DB-B34A-1434A0A54C78}" presName="matrix" presStyleCnt="0">
        <dgm:presLayoutVars>
          <dgm:chMax val="1"/>
          <dgm:dir/>
          <dgm:resizeHandles val="exact"/>
        </dgm:presLayoutVars>
      </dgm:prSet>
      <dgm:spPr/>
    </dgm:pt>
    <dgm:pt modelId="{C5A0DAAD-2505-47F8-8FA9-1BFD3D9D7B7F}" type="pres">
      <dgm:prSet presAssocID="{05CE90C0-CB1F-46DB-B34A-1434A0A54C78}" presName="axisShape" presStyleLbl="bgShp" presStyleIdx="0" presStyleCnt="1" custLinFactNeighborX="-298" custLinFactNeighborY="1190"/>
      <dgm:spPr/>
    </dgm:pt>
    <dgm:pt modelId="{CE9BE895-F8F6-467C-9D8F-433DC195023A}" type="pres">
      <dgm:prSet presAssocID="{05CE90C0-CB1F-46DB-B34A-1434A0A54C78}" presName="rect1" presStyleLbl="node1" presStyleIdx="0" presStyleCnt="4">
        <dgm:presLayoutVars>
          <dgm:chMax val="0"/>
          <dgm:chPref val="0"/>
          <dgm:bulletEnabled val="1"/>
        </dgm:presLayoutVars>
      </dgm:prSet>
      <dgm:spPr/>
    </dgm:pt>
    <dgm:pt modelId="{26C19A7F-0BDF-4085-BFB3-9746561695CC}" type="pres">
      <dgm:prSet presAssocID="{05CE90C0-CB1F-46DB-B34A-1434A0A54C78}" presName="rect2" presStyleLbl="node1" presStyleIdx="1" presStyleCnt="4">
        <dgm:presLayoutVars>
          <dgm:chMax val="0"/>
          <dgm:chPref val="0"/>
          <dgm:bulletEnabled val="1"/>
        </dgm:presLayoutVars>
      </dgm:prSet>
      <dgm:spPr/>
    </dgm:pt>
    <dgm:pt modelId="{2D05F5FA-7BB2-44FC-B761-8F86CC784CE5}" type="pres">
      <dgm:prSet presAssocID="{05CE90C0-CB1F-46DB-B34A-1434A0A54C78}" presName="rect3" presStyleLbl="node1" presStyleIdx="2" presStyleCnt="4">
        <dgm:presLayoutVars>
          <dgm:chMax val="0"/>
          <dgm:chPref val="0"/>
          <dgm:bulletEnabled val="1"/>
        </dgm:presLayoutVars>
      </dgm:prSet>
      <dgm:spPr/>
    </dgm:pt>
    <dgm:pt modelId="{FAC94BF0-838A-4276-9CB7-6F540E8E5807}" type="pres">
      <dgm:prSet presAssocID="{05CE90C0-CB1F-46DB-B34A-1434A0A54C78}" presName="rect4" presStyleLbl="node1" presStyleIdx="3" presStyleCnt="4">
        <dgm:presLayoutVars>
          <dgm:chMax val="0"/>
          <dgm:chPref val="0"/>
          <dgm:bulletEnabled val="1"/>
        </dgm:presLayoutVars>
      </dgm:prSet>
      <dgm:spPr/>
    </dgm:pt>
  </dgm:ptLst>
  <dgm:cxnLst>
    <dgm:cxn modelId="{94AAC220-9292-4F4D-9649-079EBF997B05}" srcId="{05CE90C0-CB1F-46DB-B34A-1434A0A54C78}" destId="{48F0F594-87B2-47DB-B324-36FE8D68E2B0}" srcOrd="3" destOrd="0" parTransId="{BEED307D-2C29-4E5E-83A2-C2C76162AF34}" sibTransId="{57DDFABC-05A7-4E36-8E9E-B66CCA8ADCA6}"/>
    <dgm:cxn modelId="{2EEC0C37-D4B1-421D-AD81-94A51FAF4888}" type="presOf" srcId="{C449C81B-6724-4FD0-A6B3-F531A37BCBB4}" destId="{2D05F5FA-7BB2-44FC-B761-8F86CC784CE5}" srcOrd="0" destOrd="0" presId="urn:microsoft.com/office/officeart/2005/8/layout/matrix2"/>
    <dgm:cxn modelId="{5F58866A-7D53-4975-810A-06FCFDEF9F2A}" srcId="{05CE90C0-CB1F-46DB-B34A-1434A0A54C78}" destId="{931BF746-72A9-4343-9DC3-E96FF315D28F}" srcOrd="0" destOrd="0" parTransId="{FAAFEB09-42B4-4D66-9701-AF0690911DFB}" sibTransId="{9E6A4F2D-DFA8-4440-B462-9CAD7064C601}"/>
    <dgm:cxn modelId="{92FFAD6A-46DC-456B-8041-EBBED47C5A6E}" type="presOf" srcId="{05CE90C0-CB1F-46DB-B34A-1434A0A54C78}" destId="{B0221037-5808-4066-96F1-F067F5653B43}" srcOrd="0" destOrd="0" presId="urn:microsoft.com/office/officeart/2005/8/layout/matrix2"/>
    <dgm:cxn modelId="{2062664F-2969-4D0C-B12F-A0FE12367EDE}" type="presOf" srcId="{48F0F594-87B2-47DB-B324-36FE8D68E2B0}" destId="{FAC94BF0-838A-4276-9CB7-6F540E8E5807}" srcOrd="0" destOrd="0" presId="urn:microsoft.com/office/officeart/2005/8/layout/matrix2"/>
    <dgm:cxn modelId="{322205A9-BF4D-4DC8-8D64-980C9F4192E8}" srcId="{05CE90C0-CB1F-46DB-B34A-1434A0A54C78}" destId="{6DCB4E8E-A465-4809-A856-FAAEA53E9F6F}" srcOrd="1" destOrd="0" parTransId="{90ADBDEE-2449-48FB-8EEA-33572371848C}" sibTransId="{B4F13E7F-5CC6-4313-AF0E-3EF37CC177BD}"/>
    <dgm:cxn modelId="{EFE26DB5-5DE5-46D8-B581-CC521EAD54E3}" type="presOf" srcId="{6DCB4E8E-A465-4809-A856-FAAEA53E9F6F}" destId="{26C19A7F-0BDF-4085-BFB3-9746561695CC}" srcOrd="0" destOrd="0" presId="urn:microsoft.com/office/officeart/2005/8/layout/matrix2"/>
    <dgm:cxn modelId="{B80632B8-25D8-4C66-80C8-72C94AFE835B}" srcId="{05CE90C0-CB1F-46DB-B34A-1434A0A54C78}" destId="{50C116DC-ABE9-45A6-B970-8A86E9757E04}" srcOrd="4" destOrd="0" parTransId="{5FEFE49D-67BE-4A69-8E33-5F8F07F1F327}" sibTransId="{FD32E038-8FCE-4F31-B488-F42DDF01596F}"/>
    <dgm:cxn modelId="{794D00C4-D30E-4070-A636-FC6584AE77CD}" srcId="{05CE90C0-CB1F-46DB-B34A-1434A0A54C78}" destId="{C3F1CA62-9C5B-441A-A0C4-017268FC7349}" srcOrd="6" destOrd="0" parTransId="{84CF3848-4769-40EF-AC97-6E9CDCEA37F1}" sibTransId="{3EA72EFD-6CB5-4676-9DAF-DEC410B7AFBE}"/>
    <dgm:cxn modelId="{C26615C8-E155-46B1-8399-4396C0B9A478}" type="presOf" srcId="{931BF746-72A9-4343-9DC3-E96FF315D28F}" destId="{CE9BE895-F8F6-467C-9D8F-433DC195023A}" srcOrd="0" destOrd="0" presId="urn:microsoft.com/office/officeart/2005/8/layout/matrix2"/>
    <dgm:cxn modelId="{690206D0-2822-42B1-85F7-F6B72F336FCC}" srcId="{05CE90C0-CB1F-46DB-B34A-1434A0A54C78}" destId="{27349924-8120-4FA8-89E1-CF2ED9FA6ED9}" srcOrd="5" destOrd="0" parTransId="{86B1E055-5D0C-4A4D-9C39-F92EAF502A97}" sibTransId="{072E29BC-DF86-4638-9DDB-E8A5E2AA80CF}"/>
    <dgm:cxn modelId="{A251DED1-0BB6-48AD-8B26-0B9B2A2D5F02}" srcId="{05CE90C0-CB1F-46DB-B34A-1434A0A54C78}" destId="{C449C81B-6724-4FD0-A6B3-F531A37BCBB4}" srcOrd="2" destOrd="0" parTransId="{D342ED04-D199-4986-B4BC-92356C5AD461}" sibTransId="{6E79F6D2-97A6-432E-B35B-42F845B76B20}"/>
    <dgm:cxn modelId="{0E0650A8-BF26-4A05-9064-F1B2D3CCBF64}" type="presParOf" srcId="{B0221037-5808-4066-96F1-F067F5653B43}" destId="{C5A0DAAD-2505-47F8-8FA9-1BFD3D9D7B7F}" srcOrd="0" destOrd="0" presId="urn:microsoft.com/office/officeart/2005/8/layout/matrix2"/>
    <dgm:cxn modelId="{37ACCF4A-C3F0-461E-8937-D237A8ED3345}" type="presParOf" srcId="{B0221037-5808-4066-96F1-F067F5653B43}" destId="{CE9BE895-F8F6-467C-9D8F-433DC195023A}" srcOrd="1" destOrd="0" presId="urn:microsoft.com/office/officeart/2005/8/layout/matrix2"/>
    <dgm:cxn modelId="{154C4DC3-62DD-4F6E-8E64-E6D93F610EFD}" type="presParOf" srcId="{B0221037-5808-4066-96F1-F067F5653B43}" destId="{26C19A7F-0BDF-4085-BFB3-9746561695CC}" srcOrd="2" destOrd="0" presId="urn:microsoft.com/office/officeart/2005/8/layout/matrix2"/>
    <dgm:cxn modelId="{FB384455-6543-46DD-9CA0-E78913472979}" type="presParOf" srcId="{B0221037-5808-4066-96F1-F067F5653B43}" destId="{2D05F5FA-7BB2-44FC-B761-8F86CC784CE5}" srcOrd="3" destOrd="0" presId="urn:microsoft.com/office/officeart/2005/8/layout/matrix2"/>
    <dgm:cxn modelId="{4932CBFE-56E8-488B-8DFD-3DCD0C356C7E}" type="presParOf" srcId="{B0221037-5808-4066-96F1-F067F5653B43}" destId="{FAC94BF0-838A-4276-9CB7-6F540E8E5807}"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A0DAAD-2505-47F8-8FA9-1BFD3D9D7B7F}">
      <dsp:nvSpPr>
        <dsp:cNvPr id="0" name=""/>
        <dsp:cNvSpPr/>
      </dsp:nvSpPr>
      <dsp:spPr>
        <a:xfrm>
          <a:off x="402164" y="0"/>
          <a:ext cx="4351338" cy="4351338"/>
        </a:xfrm>
        <a:prstGeom prst="quadArrow">
          <a:avLst>
            <a:gd name="adj1" fmla="val 2000"/>
            <a:gd name="adj2" fmla="val 4000"/>
            <a:gd name="adj3" fmla="val 5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9BE895-F8F6-467C-9D8F-433DC195023A}">
      <dsp:nvSpPr>
        <dsp:cNvPr id="0" name=""/>
        <dsp:cNvSpPr/>
      </dsp:nvSpPr>
      <dsp:spPr>
        <a:xfrm>
          <a:off x="697967" y="282836"/>
          <a:ext cx="1740535" cy="174053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confrontatie/ onderhandeling</a:t>
          </a:r>
        </a:p>
      </dsp:txBody>
      <dsp:txXfrm>
        <a:off x="782933" y="367802"/>
        <a:ext cx="1570603" cy="1570603"/>
      </dsp:txXfrm>
    </dsp:sp>
    <dsp:sp modelId="{26C19A7F-0BDF-4085-BFB3-9746561695CC}">
      <dsp:nvSpPr>
        <dsp:cNvPr id="0" name=""/>
        <dsp:cNvSpPr/>
      </dsp:nvSpPr>
      <dsp:spPr>
        <a:xfrm>
          <a:off x="2743096" y="282836"/>
          <a:ext cx="1740535" cy="1740535"/>
        </a:xfrm>
        <a:prstGeom prst="round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melden/ formele instanties aanspreken</a:t>
          </a:r>
        </a:p>
      </dsp:txBody>
      <dsp:txXfrm>
        <a:off x="2828062" y="367802"/>
        <a:ext cx="1570603" cy="1570603"/>
      </dsp:txXfrm>
    </dsp:sp>
    <dsp:sp modelId="{2D05F5FA-7BB2-44FC-B761-8F86CC784CE5}">
      <dsp:nvSpPr>
        <dsp:cNvPr id="0" name=""/>
        <dsp:cNvSpPr/>
      </dsp:nvSpPr>
      <dsp:spPr>
        <a:xfrm>
          <a:off x="697967" y="2327965"/>
          <a:ext cx="1740535" cy="1740535"/>
        </a:xfrm>
        <a:prstGeom prst="round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ontwijken / ontkennen</a:t>
          </a:r>
        </a:p>
      </dsp:txBody>
      <dsp:txXfrm>
        <a:off x="782933" y="2412931"/>
        <a:ext cx="1570603" cy="1570603"/>
      </dsp:txXfrm>
    </dsp:sp>
    <dsp:sp modelId="{FAC94BF0-838A-4276-9CB7-6F540E8E5807}">
      <dsp:nvSpPr>
        <dsp:cNvPr id="0" name=""/>
        <dsp:cNvSpPr/>
      </dsp:nvSpPr>
      <dsp:spPr>
        <a:xfrm>
          <a:off x="2743096" y="2327965"/>
          <a:ext cx="1740535" cy="1740535"/>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sociale coping</a:t>
          </a:r>
        </a:p>
      </dsp:txBody>
      <dsp:txXfrm>
        <a:off x="2828062" y="2412931"/>
        <a:ext cx="1570603" cy="1570603"/>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0.73854</cdr:x>
      <cdr:y>0.63109</cdr:y>
    </cdr:from>
    <cdr:to>
      <cdr:x>0.78067</cdr:x>
      <cdr:y>0.6471</cdr:y>
    </cdr:to>
    <cdr:sp macro="" textlink="">
      <cdr:nvSpPr>
        <cdr:cNvPr id="2" name="Right Arrow 1"/>
        <cdr:cNvSpPr/>
      </cdr:nvSpPr>
      <cdr:spPr>
        <a:xfrm xmlns:a="http://schemas.openxmlformats.org/drawingml/2006/main" rot="10800000">
          <a:off x="8014929" y="3546166"/>
          <a:ext cx="457200" cy="89965"/>
        </a:xfrm>
        <a:prstGeom xmlns:a="http://schemas.openxmlformats.org/drawingml/2006/main" prst="rightArrow">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nl-B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nl-BE"/>
        </a:p>
      </cdr:txBody>
    </cdr:sp>
  </cdr:relSizeAnchor>
  <cdr:relSizeAnchor xmlns:cdr="http://schemas.openxmlformats.org/drawingml/2006/chartDrawing">
    <cdr:from>
      <cdr:x>0.81933</cdr:x>
      <cdr:y>0.70574</cdr:y>
    </cdr:from>
    <cdr:to>
      <cdr:x>0.86146</cdr:x>
      <cdr:y>0.72176</cdr:y>
    </cdr:to>
    <cdr:sp macro="" textlink="">
      <cdr:nvSpPr>
        <cdr:cNvPr id="3" name="Right Arrow 2"/>
        <cdr:cNvSpPr/>
      </cdr:nvSpPr>
      <cdr:spPr>
        <a:xfrm xmlns:a="http://schemas.openxmlformats.org/drawingml/2006/main" rot="10800000">
          <a:off x="8891639" y="3965676"/>
          <a:ext cx="457200" cy="89965"/>
        </a:xfrm>
        <a:prstGeom xmlns:a="http://schemas.openxmlformats.org/drawingml/2006/main" prst="rightArrow">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lang="nl-BE"/>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4707E1B-30C2-4BF8-BF76-D43FAEA31048}" type="datetimeFigureOut">
              <a:rPr lang="nl-BE" smtClean="0"/>
              <a:t>26/06/2018</a:t>
            </a:fld>
            <a:endParaRPr lang="nl-BE"/>
          </a:p>
        </p:txBody>
      </p:sp>
      <p:sp>
        <p:nvSpPr>
          <p:cNvPr id="4" name="Tijdelijke aanduiding voor voetteks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nl-BE"/>
          </a:p>
        </p:txBody>
      </p:sp>
      <p:sp>
        <p:nvSpPr>
          <p:cNvPr id="5" name="Tijdelijke aanduiding voor dia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53F0E244-EAB3-4F73-894E-ABDF8D5986FE}" type="slidenum">
              <a:rPr lang="nl-BE" smtClean="0"/>
              <a:t>‹nr.›</a:t>
            </a:fld>
            <a:endParaRPr lang="nl-BE"/>
          </a:p>
        </p:txBody>
      </p:sp>
    </p:spTree>
    <p:extLst>
      <p:ext uri="{BB962C8B-B14F-4D97-AF65-F5344CB8AC3E}">
        <p14:creationId xmlns:p14="http://schemas.microsoft.com/office/powerpoint/2010/main" val="6517400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F471B83-CAD9-4041-B270-AA35117901A7}" type="datetimeFigureOut">
              <a:rPr lang="nl-BE" smtClean="0"/>
              <a:t>26/06/2018</a:t>
            </a:fld>
            <a:endParaRPr lang="nl-BE"/>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44EF665-7560-479A-A0EB-6805D99FF0B7}" type="slidenum">
              <a:rPr lang="nl-BE" smtClean="0"/>
              <a:t>‹nr.›</a:t>
            </a:fld>
            <a:endParaRPr lang="nl-BE"/>
          </a:p>
        </p:txBody>
      </p:sp>
    </p:spTree>
    <p:extLst>
      <p:ext uri="{BB962C8B-B14F-4D97-AF65-F5344CB8AC3E}">
        <p14:creationId xmlns:p14="http://schemas.microsoft.com/office/powerpoint/2010/main" val="80584531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Tree>
    <p:extLst>
      <p:ext uri="{BB962C8B-B14F-4D97-AF65-F5344CB8AC3E}">
        <p14:creationId xmlns:p14="http://schemas.microsoft.com/office/powerpoint/2010/main" val="71497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Tree>
    <p:extLst>
      <p:ext uri="{BB962C8B-B14F-4D97-AF65-F5344CB8AC3E}">
        <p14:creationId xmlns:p14="http://schemas.microsoft.com/office/powerpoint/2010/main" val="28229572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lphaLcParenR"/>
            </a:pPr>
            <a:r>
              <a:rPr lang="nl-BE" b="1" u="sng" dirty="0"/>
              <a:t>Versterking Meldpunt 1712  </a:t>
            </a:r>
            <a:r>
              <a:rPr lang="nl-BE" b="1" u="sng" dirty="0">
                <a:sym typeface="Wingdings" panose="05000000000000000000" pitchFamily="2" charset="2"/>
              </a:rPr>
              <a:t> FOCUS</a:t>
            </a:r>
            <a:endParaRPr lang="nl-BE" b="1" u="sng" dirty="0"/>
          </a:p>
          <a:p>
            <a:pPr marL="228600" indent="-228600">
              <a:buAutoNum type="alphaLcParenR"/>
            </a:pPr>
            <a:endParaRPr lang="nl-BE" dirty="0"/>
          </a:p>
          <a:p>
            <a:r>
              <a:rPr lang="nl-BE" sz="1200" kern="1200" dirty="0">
                <a:solidFill>
                  <a:schemeClr val="tx1"/>
                </a:solidFill>
                <a:effectLst/>
                <a:latin typeface="+mn-lt"/>
                <a:ea typeface="+mn-ea"/>
                <a:cs typeface="+mn-cs"/>
              </a:rPr>
              <a:t>Op basis van het overleg met het kabinet </a:t>
            </a:r>
            <a:r>
              <a:rPr lang="nl-BE" sz="1200" kern="1200" dirty="0" err="1">
                <a:solidFill>
                  <a:schemeClr val="tx1"/>
                </a:solidFill>
                <a:effectLst/>
                <a:latin typeface="+mn-lt"/>
                <a:ea typeface="+mn-ea"/>
                <a:cs typeface="+mn-cs"/>
              </a:rPr>
              <a:t>Vandeurzen</a:t>
            </a:r>
            <a:r>
              <a:rPr lang="nl-BE" sz="1200" kern="1200" dirty="0">
                <a:solidFill>
                  <a:schemeClr val="tx1"/>
                </a:solidFill>
                <a:effectLst/>
                <a:latin typeface="+mn-lt"/>
                <a:ea typeface="+mn-ea"/>
                <a:cs typeface="+mn-cs"/>
              </a:rPr>
              <a:t> is het de intentie om volgende stappen te nemen om het meldpunt 1712 te versterken. </a:t>
            </a:r>
          </a:p>
          <a:p>
            <a:r>
              <a:rPr lang="nl-BE" sz="1200" kern="1200" dirty="0">
                <a:solidFill>
                  <a:schemeClr val="tx1"/>
                </a:solidFill>
                <a:effectLst/>
                <a:latin typeface="+mn-lt"/>
                <a:ea typeface="+mn-ea"/>
                <a:cs typeface="+mn-cs"/>
              </a:rPr>
              <a:t>- Het uitbreiden van de contacturen zodat het meldpunt op bepaalde dagen ook buiten de kantooruren bereikbaar is. </a:t>
            </a:r>
          </a:p>
          <a:p>
            <a:pPr lvl="0"/>
            <a:r>
              <a:rPr lang="nl-BE" sz="1200" kern="1200" dirty="0">
                <a:solidFill>
                  <a:schemeClr val="tx1"/>
                </a:solidFill>
                <a:effectLst/>
                <a:latin typeface="+mn-lt"/>
                <a:ea typeface="+mn-ea"/>
                <a:cs typeface="+mn-cs"/>
              </a:rPr>
              <a:t>- Het toevoegen van een chatfunctie</a:t>
            </a:r>
          </a:p>
          <a:p>
            <a:pPr lvl="0"/>
            <a:r>
              <a:rPr lang="nl-BE" sz="1200" kern="1200" dirty="0">
                <a:solidFill>
                  <a:schemeClr val="tx1"/>
                </a:solidFill>
                <a:effectLst/>
                <a:latin typeface="+mn-lt"/>
                <a:ea typeface="+mn-ea"/>
                <a:cs typeface="+mn-cs"/>
              </a:rPr>
              <a:t>- Het aanwerven van een coördinator die moet instaan voor de brede bekendmaking van het meldpunt 1712 en de coördinatie van vrijwilligers en de samenwerking tussen de </a:t>
            </a:r>
            <a:r>
              <a:rPr lang="nl-BE" sz="1200" kern="1200" dirty="0" err="1">
                <a:solidFill>
                  <a:schemeClr val="tx1"/>
                </a:solidFill>
                <a:effectLst/>
                <a:latin typeface="+mn-lt"/>
                <a:ea typeface="+mn-ea"/>
                <a:cs typeface="+mn-cs"/>
              </a:rPr>
              <a:t>CAW’s</a:t>
            </a:r>
            <a:endParaRPr lang="nl-BE" sz="1200" kern="1200" dirty="0">
              <a:solidFill>
                <a:schemeClr val="tx1"/>
              </a:solidFill>
              <a:effectLst/>
              <a:latin typeface="+mn-lt"/>
              <a:ea typeface="+mn-ea"/>
              <a:cs typeface="+mn-cs"/>
            </a:endParaRPr>
          </a:p>
          <a:p>
            <a:pPr lvl="0"/>
            <a:r>
              <a:rPr lang="nl-BE" sz="1200" kern="1200" dirty="0">
                <a:solidFill>
                  <a:schemeClr val="tx1"/>
                </a:solidFill>
                <a:effectLst/>
                <a:latin typeface="+mn-lt"/>
                <a:ea typeface="+mn-ea"/>
                <a:cs typeface="+mn-cs"/>
              </a:rPr>
              <a:t>- Het aantrekken en opleiden van vrijwilligers die het meldpunt kunnen bemannen naar analogie met de vrijwilligerswerking van de zelfmoordlijn 1813. </a:t>
            </a:r>
          </a:p>
          <a:p>
            <a:endParaRPr lang="nl-BE" sz="1200" kern="1200" dirty="0">
              <a:solidFill>
                <a:schemeClr val="tx1"/>
              </a:solidFill>
              <a:effectLst/>
              <a:latin typeface="+mn-lt"/>
              <a:ea typeface="+mn-ea"/>
              <a:cs typeface="+mn-cs"/>
            </a:endParaRPr>
          </a:p>
          <a:p>
            <a:r>
              <a:rPr lang="nl-BE" sz="1200" kern="1200" dirty="0">
                <a:solidFill>
                  <a:schemeClr val="tx1"/>
                </a:solidFill>
                <a:effectLst/>
                <a:latin typeface="+mn-lt"/>
                <a:ea typeface="+mn-ea"/>
                <a:cs typeface="+mn-cs"/>
              </a:rPr>
              <a:t>Om de sectorspecifieke kennis te versterken zal de coördinator instaan voor de contacten met de verschillende sectoren. Daarvoor is een ook een sectorspecifiek aanspreekpunt nodig. </a:t>
            </a:r>
          </a:p>
          <a:p>
            <a:pPr marL="228600" indent="-228600">
              <a:buAutoNum type="alphaLcParenR"/>
            </a:pPr>
            <a:endParaRPr lang="nl-BE" dirty="0"/>
          </a:p>
          <a:p>
            <a:pPr marL="0" indent="0">
              <a:buNone/>
            </a:pPr>
            <a:r>
              <a:rPr lang="nl-BE" dirty="0"/>
              <a:t>- Momenteel is er immers weinig tot geen kennis aanwezig bij het meldpunt 1712 over de specifieke aspecten van het werken in de cultuur- en audiovisuele sector. Welke zijn de arbeidsrelaties (kortlopende contracten, freelance, projectmatig werken,…)? Welke actoren zijn de spelers waar naar kan doorverwezen worden?  Er dient ook aandacht te gaan naar de manier waarop klachten bijgehouden worden (aantal, meldingen, bemiddelingen, …) </a:t>
            </a:r>
            <a:r>
              <a:rPr lang="nl-BE" dirty="0" err="1"/>
              <a:t>i.f.v</a:t>
            </a:r>
            <a:r>
              <a:rPr lang="nl-BE" dirty="0"/>
              <a:t>. van het in kaart brengen patronen met aandacht voor vertrouwelijkheid/privacy.</a:t>
            </a:r>
          </a:p>
          <a:p>
            <a:pPr marL="171450" indent="-171450">
              <a:buFontTx/>
              <a:buChar char="-"/>
            </a:pPr>
            <a:r>
              <a:rPr lang="nl-BE" dirty="0"/>
              <a:t>Er wordt ook bekeken of het meldpunt ook bereikbaar kan zijn voor niet Nederlandstaligen.</a:t>
            </a:r>
          </a:p>
          <a:p>
            <a:pPr marL="0" indent="0">
              <a:buFontTx/>
              <a:buNone/>
            </a:pPr>
            <a:endParaRPr lang="nl-BE" dirty="0"/>
          </a:p>
          <a:p>
            <a:pPr marL="0" marR="0" lvl="0" indent="0" algn="l" defTabSz="914400" rtl="0" eaLnBrk="1" fontAlgn="auto" latinLnBrk="0" hangingPunct="1">
              <a:lnSpc>
                <a:spcPct val="100000"/>
              </a:lnSpc>
              <a:spcBef>
                <a:spcPts val="0"/>
              </a:spcBef>
              <a:spcAft>
                <a:spcPts val="0"/>
              </a:spcAft>
              <a:buClrTx/>
              <a:buSzTx/>
              <a:buFontTx/>
              <a:buNone/>
              <a:tabLst/>
              <a:defRPr/>
            </a:pPr>
            <a:r>
              <a:rPr lang="nl-BE" b="1" u="sng" dirty="0"/>
              <a:t>b) Ombudsfunctie </a:t>
            </a:r>
            <a:r>
              <a:rPr lang="nl-BE" b="1" u="sng" dirty="0">
                <a:sym typeface="Wingdings" panose="05000000000000000000" pitchFamily="2" charset="2"/>
              </a:rPr>
              <a:t> FOCUS</a:t>
            </a:r>
            <a:endParaRPr lang="nl-BE" b="1" u="sng" dirty="0"/>
          </a:p>
          <a:p>
            <a:pPr marL="0" indent="0">
              <a:buFontTx/>
              <a:buNone/>
            </a:pPr>
            <a:endParaRPr lang="nl-BE" b="1" u="sng" dirty="0"/>
          </a:p>
          <a:p>
            <a:pPr marL="0" indent="0">
              <a:buFontTx/>
              <a:buNone/>
            </a:pPr>
            <a:r>
              <a:rPr lang="nl-BE" dirty="0"/>
              <a:t>- Niet alleen de slachtoffers moetengeholpen worden, ook daders moet op hun gedrag kunnen aangesproken worden zodat het ongewenst gedrag stopt. </a:t>
            </a:r>
          </a:p>
          <a:p>
            <a:pPr marL="0" indent="0">
              <a:buFontTx/>
              <a:buNone/>
            </a:pPr>
            <a:r>
              <a:rPr lang="nl-BE" dirty="0"/>
              <a:t>- We willen een soort ombudsfunctie op intersectoraal niveau installeren die de rol van bemiddelaar en doorverwijzer kan opnemen voor die gevallen waar er geen gerechtelijke of externe (</a:t>
            </a:r>
            <a:r>
              <a:rPr lang="nl-BE" dirty="0" err="1"/>
              <a:t>vb</a:t>
            </a:r>
            <a:r>
              <a:rPr lang="nl-BE" dirty="0"/>
              <a:t> 1712) actor wordt ingeschakeld maar waar men toch actie wil ondernemen. </a:t>
            </a:r>
          </a:p>
          <a:p>
            <a:pPr marL="171450" indent="-171450">
              <a:buFontTx/>
              <a:buChar char="-"/>
            </a:pPr>
            <a:r>
              <a:rPr lang="nl-BE" dirty="0"/>
              <a:t>Daarnaast zou het tot de opdracht moeten behoren om sectorspecifieke kennis verder uit te diepen en te delen met het meldpunt 1712 en de brede cultuur- en mediasector. </a:t>
            </a:r>
          </a:p>
          <a:p>
            <a:pPr marL="0" indent="0">
              <a:buFontTx/>
              <a:buNone/>
            </a:pPr>
            <a:endParaRPr lang="nl-BE" dirty="0"/>
          </a:p>
          <a:p>
            <a:pPr marL="0" indent="0">
              <a:buFontTx/>
              <a:buNone/>
            </a:pPr>
            <a:r>
              <a:rPr lang="nl-BE" dirty="0"/>
              <a:t>HIERVOOR wordt 25.000 euro voorzien voor consultancy opdracht. (Uit te besteden via overheidsopdracht aan </a:t>
            </a:r>
            <a:r>
              <a:rPr lang="nl-BE" dirty="0" err="1"/>
              <a:t>vb</a:t>
            </a:r>
            <a:r>
              <a:rPr lang="nl-BE" dirty="0"/>
              <a:t> externe preventiedienst of </a:t>
            </a:r>
            <a:r>
              <a:rPr lang="nl-BE" dirty="0" err="1"/>
              <a:t>Prevent</a:t>
            </a:r>
            <a:r>
              <a:rPr lang="nl-BE" dirty="0"/>
              <a:t>.)</a:t>
            </a:r>
          </a:p>
          <a:p>
            <a:pPr marL="0" indent="0">
              <a:buFontTx/>
              <a:buNone/>
            </a:pPr>
            <a:endParaRPr lang="nl-BE" dirty="0"/>
          </a:p>
          <a:p>
            <a:pPr marL="0" indent="0">
              <a:buFontTx/>
              <a:buNone/>
            </a:pPr>
            <a:r>
              <a:rPr lang="nl-BE" b="1" dirty="0"/>
              <a:t>c) </a:t>
            </a:r>
            <a:r>
              <a:rPr lang="nl-BE" b="1" u="sng" dirty="0"/>
              <a:t>Erkennings- en bemiddelingscommissie</a:t>
            </a:r>
          </a:p>
          <a:p>
            <a:pPr marL="0" indent="0">
              <a:buFontTx/>
              <a:buNone/>
            </a:pPr>
            <a:endParaRPr lang="nl-BE" dirty="0"/>
          </a:p>
          <a:p>
            <a:pPr marL="0" indent="0">
              <a:buFontTx/>
              <a:buNone/>
            </a:pPr>
            <a:r>
              <a:rPr lang="nl-BE" dirty="0"/>
              <a:t>De erkennings- en bemiddelingscommissie voor slachtoffers van historisch misbruik behandelt aanvragen van feiten van misbruik en geweld die zich in de periode 1930 - 1990 afspeelden in jeugd- en onderwijsinstellingen in Vlaanderen.  </a:t>
            </a:r>
          </a:p>
          <a:p>
            <a:pPr marL="0" indent="0">
              <a:buFontTx/>
              <a:buNone/>
            </a:pPr>
            <a:r>
              <a:rPr lang="nl-BE" dirty="0"/>
              <a:t>De Commissie bestaat uit een groep deskundigen die wekelijks samenkomen. De Commissie ontvangt slachtoffers en na(ast)</a:t>
            </a:r>
            <a:r>
              <a:rPr lang="nl-BE" dirty="0" err="1"/>
              <a:t>bestaanden</a:t>
            </a:r>
            <a:r>
              <a:rPr lang="nl-BE" dirty="0"/>
              <a:t> van slachtoffers van historisch misbruik voor een gesprek met het oog op de erkenning van het aangedane leed.  </a:t>
            </a:r>
          </a:p>
          <a:p>
            <a:pPr marL="0" indent="0">
              <a:buFontTx/>
              <a:buNone/>
            </a:pPr>
            <a:r>
              <a:rPr lang="nl-BE" dirty="0"/>
              <a:t>Dit gesprek vindt altijd plaats met twee leden van de Commissie.  Indien de aanvrager dat wenst, kan het gesprek leiden tot een bemiddelingsverzoek.  In dit geval zal de commissie, na het verhaal te hebben beluisterd, de tegenpartij uitnodigen.  Het kan daarbij gaan om de persoon die het geweld pleegde of de directie van de instantie waar het geweld plaatsvond.  Als de tegenpartij wil ingaan op de vraag dan wordt een bemiddelingsgesprek mogelijk.  Als de aanvrager dat wenst kan hij/zij daar zelf ook bij aanwezig zijn. </a:t>
            </a:r>
          </a:p>
          <a:p>
            <a:pPr marL="0" indent="0">
              <a:buFontTx/>
              <a:buNone/>
            </a:pPr>
            <a:r>
              <a:rPr lang="nl-BE" dirty="0"/>
              <a:t>De Commissie handelt onafhankelijk en is een plaats van ontmoeting en dialoog. De Commissie werkt discreet en respecteert de privacy-reglementering. De Commissie is geen waarheids- of onderzoekscommissie.  Ze spoort geen daders op en is niet uit op waarheidsvinding.  Voor het mogelijk maken van een bemiddelingsgesprek met een dader contacteert de commissie de instantie waar het misbruik plaatsvond.</a:t>
            </a:r>
          </a:p>
          <a:p>
            <a:pPr marL="0" indent="0">
              <a:buFontTx/>
              <a:buNone/>
            </a:pPr>
            <a:r>
              <a:rPr lang="nl-BE" dirty="0"/>
              <a:t>Doel dus om de commissie uit te breiden en aan te vullen met </a:t>
            </a:r>
            <a:r>
              <a:rPr lang="nl-BE" sz="1200" dirty="0"/>
              <a:t>experten uit de cultuur- en audiovisuele sector</a:t>
            </a:r>
            <a:endParaRPr lang="nl-BE" dirty="0"/>
          </a:p>
          <a:p>
            <a:pPr marL="0" indent="0">
              <a:buNone/>
            </a:pPr>
            <a:endParaRPr lang="nl-BE" dirty="0"/>
          </a:p>
          <a:p>
            <a:pPr marL="0" indent="0">
              <a:buNone/>
            </a:pPr>
            <a:r>
              <a:rPr lang="nl-BE" dirty="0"/>
              <a:t>d) </a:t>
            </a:r>
            <a:r>
              <a:rPr lang="nl-BE" sz="1200" b="1" u="sng" dirty="0"/>
              <a:t>lotgenotencontacten historisch misbruik </a:t>
            </a:r>
          </a:p>
          <a:p>
            <a:pPr marL="0" indent="0">
              <a:buNone/>
            </a:pPr>
            <a:r>
              <a:rPr lang="nl-BE" dirty="0"/>
              <a:t>Sinds 2014 worden er lotgenotencontacten voor slachtoffers van historisch misbruik georganiseerd per provincie. Elke </a:t>
            </a:r>
            <a:r>
              <a:rPr lang="nl-BE" dirty="0" err="1"/>
              <a:t>lotgenotengoep</a:t>
            </a:r>
            <a:r>
              <a:rPr lang="nl-BE" dirty="0"/>
              <a:t> wordt professioneel begeleid door een coach. </a:t>
            </a:r>
          </a:p>
          <a:p>
            <a:pPr marL="0" indent="0">
              <a:buNone/>
            </a:pPr>
            <a:r>
              <a:rPr lang="nl-BE" dirty="0"/>
              <a:t>Deze lotgenotencontacten </a:t>
            </a:r>
            <a:r>
              <a:rPr lang="nl-BE" sz="1200" dirty="0"/>
              <a:t>worden gecontinueerd en toegankelijk gemaakt voor slachtoffers van seksueel grensoverschrijdend gedrag in de cultuur- en audiovisuele sector</a:t>
            </a:r>
            <a:endParaRPr lang="nl-BE" dirty="0"/>
          </a:p>
        </p:txBody>
      </p:sp>
    </p:spTree>
    <p:extLst>
      <p:ext uri="{BB962C8B-B14F-4D97-AF65-F5344CB8AC3E}">
        <p14:creationId xmlns:p14="http://schemas.microsoft.com/office/powerpoint/2010/main" val="31327180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sz="1200" u="sng" dirty="0"/>
              <a:t>e) </a:t>
            </a:r>
            <a:r>
              <a:rPr lang="nl-BE" sz="1200" b="1" u="sng" dirty="0"/>
              <a:t>Opleidingen tot vertrouwenspersoon </a:t>
            </a:r>
            <a:r>
              <a:rPr lang="nl-BE" sz="1200" u="sng" dirty="0"/>
              <a:t>voor de hele cultuur- en audiovisuele sector.</a:t>
            </a:r>
            <a:r>
              <a:rPr lang="nl-BE" b="1" u="sng" dirty="0">
                <a:sym typeface="Wingdings" panose="05000000000000000000" pitchFamily="2" charset="2"/>
              </a:rPr>
              <a:t>  FOCUS</a:t>
            </a:r>
            <a:endParaRPr lang="nl-BE" b="1" u="sng" dirty="0"/>
          </a:p>
          <a:p>
            <a:endParaRPr lang="nl-BE" sz="1200" u="sng" dirty="0"/>
          </a:p>
          <a:p>
            <a:endParaRPr lang="nl-BE" sz="1200" dirty="0"/>
          </a:p>
          <a:p>
            <a:r>
              <a:rPr lang="nl-BE" sz="1200" dirty="0"/>
              <a:t>Het Sociaal Fonds voor de Podiumkunsten heeft binnen haar opleidingsaanbod een 5-daagse opleiding tot vertrouwenspersoon. Werknemers die vallen onder pc 304 kunnen daarvoor gebruik maken van hun opleidingskrediet. Andere deelnemers betalen 700 euro. </a:t>
            </a:r>
          </a:p>
          <a:p>
            <a:r>
              <a:rPr lang="nl-BE" sz="1200" dirty="0" err="1"/>
              <a:t>Mediarte</a:t>
            </a:r>
            <a:r>
              <a:rPr lang="nl-BE" sz="1200" dirty="0"/>
              <a:t> zal een opleiding tot vertrouwenspersoon opnemen binnen </a:t>
            </a:r>
            <a:r>
              <a:rPr lang="nl-BE" sz="1200" dirty="0" err="1"/>
              <a:t>MediAcademie</a:t>
            </a:r>
            <a:r>
              <a:rPr lang="nl-BE" sz="1200" dirty="0"/>
              <a:t>.</a:t>
            </a:r>
          </a:p>
          <a:p>
            <a:r>
              <a:rPr lang="nl-BE" sz="1200" dirty="0"/>
              <a:t>Via een externe preventie kan ook een opleiding gevolgd worden. daarvoor betaald men 964 euro). Deze bedragen liggen voor freelancers en mensen die niet in vast dienstverband liggen te hoog. We onderzoeken de mogelijkheid om  collectieve opleidingen aan te bieden.</a:t>
            </a:r>
          </a:p>
          <a:p>
            <a:r>
              <a:rPr lang="nl-BE" sz="1200" dirty="0"/>
              <a:t>De Vlaamse overheid maakt een bedrag van 17.500 euro vrij om per provincie 5 vertrouwenspersonen op te leiden die freelancer zijn en kunnen en willen deel uitmaken van een netwerk vertrouwenspersonen voor freelancers.</a:t>
            </a:r>
          </a:p>
          <a:p>
            <a:endParaRPr lang="nl-BE" sz="1200" dirty="0"/>
          </a:p>
          <a:p>
            <a:r>
              <a:rPr lang="nl-BE" sz="1200" u="sng" dirty="0"/>
              <a:t>f) Overkoepelend </a:t>
            </a:r>
            <a:r>
              <a:rPr lang="nl-BE" sz="1200" b="1" u="sng" dirty="0"/>
              <a:t>juridisch kader voor freelancers en tijdelijke medewerkers</a:t>
            </a:r>
          </a:p>
          <a:p>
            <a:pPr marL="0" algn="l" defTabSz="914400" rtl="0" eaLnBrk="1" latinLnBrk="0" hangingPunct="1"/>
            <a:r>
              <a:rPr lang="nl-BE" sz="1200" b="0" i="0" u="none" strike="noStrike" kern="1200" dirty="0">
                <a:solidFill>
                  <a:schemeClr val="tx1"/>
                </a:solidFill>
                <a:effectLst/>
                <a:latin typeface="+mn-lt"/>
                <a:ea typeface="+mn-ea"/>
                <a:cs typeface="+mn-cs"/>
              </a:rPr>
              <a:t>Freelancers en tijdelijke medewerkers zijn een kwetsbare groep. De bestaande juridische kaders betreffende welzijn op het werk zijn vaak niet of beperkt van toepassing op freelancers.</a:t>
            </a:r>
            <a:r>
              <a:rPr lang="nl-BE" dirty="0"/>
              <a:t> Er wordt werk gemaakt van een overkoepelend kader voor freelancers waar ook aandacht is voor grensoverschrijdend gedrag. </a:t>
            </a:r>
          </a:p>
          <a:p>
            <a:pPr marL="0" algn="l" defTabSz="914400" rtl="0" eaLnBrk="1" latinLnBrk="0" hangingPunct="1"/>
            <a:endParaRPr lang="nl-BE" sz="1200" dirty="0"/>
          </a:p>
          <a:p>
            <a:r>
              <a:rPr lang="nl-BE" sz="1200" u="sng" dirty="0"/>
              <a:t>g) Opmaak </a:t>
            </a:r>
            <a:r>
              <a:rPr lang="nl-BE" sz="1200" b="1" u="sng" dirty="0"/>
              <a:t>flowchart </a:t>
            </a:r>
            <a:r>
              <a:rPr lang="nl-BE" sz="1200" u="sng" dirty="0"/>
              <a:t>over stappen die een klacht kan doorlopen</a:t>
            </a:r>
          </a:p>
          <a:p>
            <a:r>
              <a:rPr lang="nl-BE" sz="1200" dirty="0"/>
              <a:t>De verschillende stappen die aan klacht kan doorlopen moeten gekend zijn. </a:t>
            </a:r>
          </a:p>
          <a:p>
            <a:r>
              <a:rPr lang="nl-BE" sz="1200" dirty="0"/>
              <a:t>1 luisterend oor</a:t>
            </a:r>
          </a:p>
          <a:p>
            <a:r>
              <a:rPr lang="nl-BE" sz="1200" dirty="0"/>
              <a:t>2 informele procedure</a:t>
            </a:r>
          </a:p>
          <a:p>
            <a:r>
              <a:rPr lang="nl-BE" sz="1200" dirty="0"/>
              <a:t>3 formele procedure (klacht? herstel?)</a:t>
            </a:r>
          </a:p>
          <a:p>
            <a:r>
              <a:rPr lang="nl-BE" sz="1200" dirty="0"/>
              <a:t>4 sanctionering (arbeidsinspectie?)</a:t>
            </a:r>
          </a:p>
          <a:p>
            <a:r>
              <a:rPr lang="nl-BE" sz="1200" dirty="0"/>
              <a:t>Sector zal hier zelf werk van maken</a:t>
            </a:r>
          </a:p>
          <a:p>
            <a:endParaRPr lang="nl-BE" dirty="0"/>
          </a:p>
        </p:txBody>
      </p:sp>
    </p:spTree>
    <p:extLst>
      <p:ext uri="{BB962C8B-B14F-4D97-AF65-F5344CB8AC3E}">
        <p14:creationId xmlns:p14="http://schemas.microsoft.com/office/powerpoint/2010/main" val="15243653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Eerder uitgewerkt onder actiedomein 1,maar hier hernomen, want ook van toepassing onder “herstel en </a:t>
            </a:r>
            <a:r>
              <a:rPr lang="nl-BE" dirty="0" err="1"/>
              <a:t>santionering</a:t>
            </a:r>
            <a:r>
              <a:rPr lang="nl-BE" dirty="0"/>
              <a:t>”</a:t>
            </a:r>
          </a:p>
        </p:txBody>
      </p:sp>
    </p:spTree>
    <p:extLst>
      <p:ext uri="{BB962C8B-B14F-4D97-AF65-F5344CB8AC3E}">
        <p14:creationId xmlns:p14="http://schemas.microsoft.com/office/powerpoint/2010/main" val="1838224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a) Er wordt (na uitrol van verschillende andere deelacties) een brede sensibiliseringcampagne opgezet voor de cultuur- en audiovisuele sector waarbij enkele bekende figuren het peter/meterschap opnemen Een herkenbaar beeld of logo kan dienen om verschillende acties die verder door de sector genomen zichtbaar te maken</a:t>
            </a:r>
          </a:p>
          <a:p>
            <a:pPr marL="0" marR="0" lvl="0" indent="0" algn="l" defTabSz="914400" rtl="0" eaLnBrk="1" fontAlgn="auto" latinLnBrk="0" hangingPunct="1">
              <a:lnSpc>
                <a:spcPct val="100000"/>
              </a:lnSpc>
              <a:spcBef>
                <a:spcPts val="0"/>
              </a:spcBef>
              <a:spcAft>
                <a:spcPts val="0"/>
              </a:spcAft>
              <a:buClrTx/>
              <a:buSzTx/>
              <a:buFontTx/>
              <a:buNone/>
              <a:tabLst/>
              <a:defRPr/>
            </a:pPr>
            <a:r>
              <a:rPr lang="nl-BE" dirty="0"/>
              <a:t>(na uitrol van verschillende andere deelacties –dus ten vroegste  2019 (na versterking 1712 en uitwerking ombudsfunctie))</a:t>
            </a:r>
            <a:r>
              <a:rPr lang="nl-BE" b="1" u="sng" dirty="0">
                <a:sym typeface="Wingdings" panose="05000000000000000000" pitchFamily="2" charset="2"/>
              </a:rPr>
              <a:t>  FOCUS</a:t>
            </a:r>
            <a:endParaRPr lang="nl-BE" b="1" u="sng" dirty="0"/>
          </a:p>
          <a:p>
            <a:endParaRPr lang="nl-BE" dirty="0"/>
          </a:p>
          <a:p>
            <a:endParaRPr lang="nl-BE" dirty="0"/>
          </a:p>
          <a:p>
            <a:endParaRPr lang="nl-BE" dirty="0"/>
          </a:p>
          <a:p>
            <a:pPr marL="0" marR="0" lvl="0" indent="0" algn="l" defTabSz="914400" rtl="0" eaLnBrk="1" fontAlgn="auto" latinLnBrk="0" hangingPunct="1">
              <a:lnSpc>
                <a:spcPct val="100000"/>
              </a:lnSpc>
              <a:spcBef>
                <a:spcPts val="0"/>
              </a:spcBef>
              <a:spcAft>
                <a:spcPts val="0"/>
              </a:spcAft>
              <a:buClrTx/>
              <a:buSzTx/>
              <a:buFontTx/>
              <a:buNone/>
              <a:tabLst/>
              <a:defRPr/>
            </a:pPr>
            <a:r>
              <a:rPr lang="nl-BE" dirty="0"/>
              <a:t>b)  Leidinggevenden spelen een cruciale rol in het creëren van een veilige en respectvolle werkomgeving. Toch zijn leidinggevend zich nog te weinig bewust van bestaande machtsrelaties, principes van ethisch leiderschap en de rol die zij in hun organisatie kunnen opnemen. </a:t>
            </a:r>
            <a:r>
              <a:rPr lang="nl-BE" b="1" u="sng" dirty="0">
                <a:sym typeface="Wingdings" panose="05000000000000000000" pitchFamily="2" charset="2"/>
              </a:rPr>
              <a:t> FOCUS</a:t>
            </a:r>
            <a:endParaRPr lang="nl-BE" b="1" u="sng" dirty="0"/>
          </a:p>
          <a:p>
            <a:endParaRPr lang="nl-BE" dirty="0"/>
          </a:p>
          <a:p>
            <a:r>
              <a:rPr lang="nl-BE" dirty="0"/>
              <a:t>Leidinggevenden worden ondersteund bij het opnemen van een rol bij het voorkomen van grensoverschrijdend gedrag in de eigen organisatie.</a:t>
            </a:r>
          </a:p>
          <a:p>
            <a:r>
              <a:rPr lang="nl-BE" dirty="0"/>
              <a:t>- </a:t>
            </a:r>
            <a:r>
              <a:rPr lang="nl-BE" dirty="0" err="1"/>
              <a:t>Mediarte</a:t>
            </a:r>
            <a:r>
              <a:rPr lang="nl-BE" dirty="0"/>
              <a:t> ondersteunt leidinggevenden via een dossier over de verschillende aspecten van leidinggeven op haar website (coachend leidding geven, ethisch leiderschap, competenties van leidinggevenden,…) en opleidingen georganiseerd binnen de </a:t>
            </a:r>
            <a:r>
              <a:rPr lang="nl-BE" dirty="0" err="1"/>
              <a:t>MediAcedemie</a:t>
            </a:r>
            <a:r>
              <a:rPr lang="nl-BE" dirty="0"/>
              <a:t>, </a:t>
            </a:r>
          </a:p>
          <a:p>
            <a:r>
              <a:rPr lang="nl-BE" dirty="0"/>
              <a:t>- OKO en het Sociaal Fonds Podiumkunsten werken een opleidingsaanbod uit voor leidinggevenden</a:t>
            </a:r>
          </a:p>
          <a:p>
            <a:endParaRPr lang="nl-BE" dirty="0"/>
          </a:p>
          <a:p>
            <a:r>
              <a:rPr lang="nl-BE" dirty="0"/>
              <a:t>c) </a:t>
            </a:r>
            <a:r>
              <a:rPr lang="nl-BE" u="sng" dirty="0"/>
              <a:t>Raden van bestuur kunnen een belangrijke rol spelen in het creëren van een veilig en respectvol werkklimaat</a:t>
            </a:r>
            <a:r>
              <a:rPr lang="nl-BE" dirty="0"/>
              <a:t>. Zij kunnen leidinggevenden ondersteunen en sensibiliseren en de aandacht voor grensoverschrijdend gedrag  mee bewaken</a:t>
            </a:r>
          </a:p>
          <a:p>
            <a:endParaRPr lang="nl-BE" dirty="0"/>
          </a:p>
          <a:p>
            <a:r>
              <a:rPr lang="nl-BE" dirty="0"/>
              <a:t>Raden van bestuur krijgen daarom de rol om te bewaken dat er aandacht is voor het creëren van een veilige en respectvol werkklimaat</a:t>
            </a:r>
          </a:p>
          <a:p>
            <a:r>
              <a:rPr lang="nl-BE" dirty="0"/>
              <a:t>- Er worden bepalingen rond grensoverschrijdend gedrag opgenomen in de door de overheid gevraagde aandacht voor goed bestuur. Daar waar er een beheersovereenkomst is wordt dit daarin opgenomen.</a:t>
            </a:r>
          </a:p>
          <a:p>
            <a:pPr marL="0" indent="0">
              <a:buFontTx/>
              <a:buNone/>
            </a:pPr>
            <a:r>
              <a:rPr lang="nl-BE" dirty="0"/>
              <a:t>Aan alle structureel gesubsidieerde organisaties wordt gevraagd om een integriteitsbeleid uit te werken. Zij dienen daarover te rapporteren in hun voortgangsrapportage. </a:t>
            </a:r>
          </a:p>
          <a:p>
            <a:pPr marL="0" indent="0">
              <a:buFontTx/>
              <a:buNone/>
            </a:pPr>
            <a:endParaRPr lang="nl-BE" dirty="0"/>
          </a:p>
          <a:p>
            <a:endParaRPr lang="nl-BE" dirty="0"/>
          </a:p>
          <a:p>
            <a:r>
              <a:rPr lang="nl-BE" u="sng" dirty="0"/>
              <a:t>d) Er wordt overleg opgezet tussen de cultuur- en audiovisuele sector en het onderwijs</a:t>
            </a:r>
            <a:r>
              <a:rPr lang="nl-BE" dirty="0"/>
              <a:t>. Dit zowel op beleidsniveau als op sectorniveau.</a:t>
            </a:r>
          </a:p>
          <a:p>
            <a:r>
              <a:rPr lang="nl-BE" dirty="0"/>
              <a:t>- Er wordt overleg opgezet tussen de ministers van Cultuur en Onderwijs met het oog op het versterken van de aandacht voor grensoverschrijdend gedrag in kunst- en cultuuropleidingen</a:t>
            </a:r>
          </a:p>
          <a:p>
            <a:r>
              <a:rPr lang="nl-BE" dirty="0"/>
              <a:t>- Het Sociaal Fonds Podiumkunsten en OKO starten een dialoog op met onderwijsinstellingen, </a:t>
            </a:r>
          </a:p>
          <a:p>
            <a:r>
              <a:rPr lang="nl-BE" dirty="0"/>
              <a:t>- Er wordt een focusgroep/platform rond onderwijs opgezet met leerkrachten en alumni die samen willen nadenken rond deze problematiek </a:t>
            </a:r>
          </a:p>
          <a:p>
            <a:endParaRPr lang="nl-BE" dirty="0"/>
          </a:p>
        </p:txBody>
      </p:sp>
    </p:spTree>
    <p:extLst>
      <p:ext uri="{BB962C8B-B14F-4D97-AF65-F5344CB8AC3E}">
        <p14:creationId xmlns:p14="http://schemas.microsoft.com/office/powerpoint/2010/main" val="14052663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dirty="0"/>
              <a:t>e) </a:t>
            </a:r>
            <a:r>
              <a:rPr lang="nl-BE" u="sng" dirty="0"/>
              <a:t>We ondersteunen 'peer support’ </a:t>
            </a:r>
            <a:r>
              <a:rPr lang="nl-BE" b="1" u="sng" dirty="0">
                <a:sym typeface="Wingdings" panose="05000000000000000000" pitchFamily="2" charset="2"/>
              </a:rPr>
              <a:t> FOCUS</a:t>
            </a:r>
            <a:endParaRPr lang="nl-BE" b="1" u="sng" dirty="0"/>
          </a:p>
          <a:p>
            <a:endParaRPr lang="nl-BE" dirty="0"/>
          </a:p>
          <a:p>
            <a:r>
              <a:rPr lang="nl-BE" dirty="0"/>
              <a:t>Veel slachtoffers hebben er geen nood aan om officiële meldingen te maken of procedures op te starten die tot sanctionering van de dader leiden. Wel hebben zij nood aan contacten met </a:t>
            </a:r>
            <a:r>
              <a:rPr lang="nl-BE" dirty="0" err="1"/>
              <a:t>peers</a:t>
            </a:r>
            <a:r>
              <a:rPr lang="nl-BE" dirty="0"/>
              <a:t> om hun verhaal te kunnen delen, om elkaar te ondersteunen en om onder collega’s de kunnen discussiëren over hoe met ongewenst gedrag om te gaan.</a:t>
            </a:r>
          </a:p>
          <a:p>
            <a:endParaRPr lang="nl-BE" dirty="0"/>
          </a:p>
          <a:p>
            <a:pPr marL="171450" indent="-171450">
              <a:buFontTx/>
              <a:buChar char="-"/>
            </a:pPr>
            <a:r>
              <a:rPr lang="nl-BE" dirty="0"/>
              <a:t>Het project 'Engagement' wordt versterkt.</a:t>
            </a:r>
          </a:p>
          <a:p>
            <a:pPr marL="0" indent="0">
              <a:buFontTx/>
              <a:buNone/>
            </a:pPr>
            <a:r>
              <a:rPr lang="nl-BE" dirty="0"/>
              <a:t>	</a:t>
            </a:r>
            <a:r>
              <a:rPr lang="nl-BE" i="1" dirty="0"/>
              <a:t>Na de publicatie van het artikel '#</a:t>
            </a:r>
            <a:r>
              <a:rPr lang="nl-BE" i="1" dirty="0" err="1"/>
              <a:t>wetoo</a:t>
            </a:r>
            <a:r>
              <a:rPr lang="nl-BE" i="1" dirty="0"/>
              <a:t>' in </a:t>
            </a:r>
            <a:r>
              <a:rPr lang="nl-BE" i="1" dirty="0" err="1"/>
              <a:t>Rekto:Verso</a:t>
            </a:r>
            <a:r>
              <a:rPr lang="nl-BE" i="1" dirty="0"/>
              <a:t> leek er nood aan een platform om als sector over dit probleem te praten. Enkele collega's uit de podiumkunsten hebben een gesloten Facebook-groep "#</a:t>
            </a:r>
            <a:r>
              <a:rPr lang="nl-BE" i="1" dirty="0" err="1"/>
              <a:t>makemovemt</a:t>
            </a:r>
            <a:r>
              <a:rPr lang="nl-BE" i="1" dirty="0"/>
              <a:t>" 	opgericht waarin vrouwen die in de podiumkunsten werken hun verhalen anoniem kunnen delen. Het kernidee van dit platform is solidariteit creëren, een plek bieden waar je je verhaal kan delen en informatie verlenen </a:t>
            </a:r>
            <a:r>
              <a:rPr lang="nl-BE" i="1" dirty="0" err="1"/>
              <a:t>mbt</a:t>
            </a:r>
            <a:r>
              <a:rPr lang="nl-BE" i="1" dirty="0"/>
              <a:t> 	het debat. Op dit moment zijn er ongeveer 500 dansers en 100 acteurs in de Facebook-groep. </a:t>
            </a:r>
          </a:p>
          <a:p>
            <a:pPr marL="0" indent="0">
              <a:buFontTx/>
              <a:buNone/>
            </a:pPr>
            <a:r>
              <a:rPr lang="nl-BE" i="1" dirty="0"/>
              <a:t>	Sinds januari 2018 worden er ook wekelijkse '</a:t>
            </a:r>
            <a:r>
              <a:rPr lang="nl-BE" i="1" dirty="0" err="1"/>
              <a:t>Gatherings</a:t>
            </a:r>
            <a:r>
              <a:rPr lang="nl-BE" i="1" dirty="0"/>
              <a:t>' of bijeenkomsten in vzw </a:t>
            </a:r>
            <a:r>
              <a:rPr lang="nl-BE" i="1" dirty="0" err="1"/>
              <a:t>RoSa</a:t>
            </a:r>
            <a:r>
              <a:rPr lang="nl-BE" i="1" dirty="0"/>
              <a:t> (expertise centrum voor genderstudies en feminisme) georganiseerd. Er leek nood aan een fysieke manier van samenkomen. Deze 	samenkomsten zijn momenten waar ervaringen worden gedeeld en waar informatie gedeeld wordt over de stappen die worden ondernomen door andere organisaties en de overheid. Omdat het veld zoveel internationale 	kunstenaars telt, zijn deze vaak niet op de hoogte van wat er gebeurt.  De samenkomsten zijn ook een manier om samen actief na te denken over dagdagelijkse strategieën om seksisme en grensoverschrijdend gedrag tegen 	te 	gaan. De opkomst ligt wekelijks tussen 10 en 20 personen.</a:t>
            </a:r>
          </a:p>
          <a:p>
            <a:pPr marL="0" indent="0">
              <a:buFontTx/>
              <a:buNone/>
            </a:pPr>
            <a:r>
              <a:rPr lang="nl-BE" dirty="0"/>
              <a:t>	</a:t>
            </a:r>
          </a:p>
          <a:p>
            <a:pPr marL="0" indent="0">
              <a:buFontTx/>
              <a:buNone/>
            </a:pPr>
            <a:r>
              <a:rPr lang="nl-BE" dirty="0"/>
              <a:t>	Tot eind 2018 ondersteuning door Kunstenpunt.</a:t>
            </a:r>
          </a:p>
          <a:p>
            <a:pPr marL="0" indent="0">
              <a:buFontTx/>
              <a:buNone/>
            </a:pPr>
            <a:r>
              <a:rPr lang="nl-BE" dirty="0"/>
              <a:t>	Vanaf 2019 subsidiëring (10.000 euro op jaarbasis) </a:t>
            </a:r>
          </a:p>
          <a:p>
            <a:pPr marL="0" indent="0">
              <a:buFontTx/>
              <a:buNone/>
            </a:pPr>
            <a:endParaRPr lang="nl-BE" dirty="0"/>
          </a:p>
          <a:p>
            <a:r>
              <a:rPr lang="nl-BE" dirty="0"/>
              <a:t>- De lotgenotencontacten historisch misbruik worden gecontinueerd en toegankelijk gemaakt voor slachtoffers van seksueel grensoverschrijdend gedrag in de cultuur- en audiovisuele sector (zie 1)</a:t>
            </a:r>
          </a:p>
          <a:p>
            <a:endParaRPr lang="nl-BE" dirty="0"/>
          </a:p>
          <a:p>
            <a:r>
              <a:rPr lang="nl-BE" dirty="0"/>
              <a:t>f) Bestaande instrumenten worden geactualiseerd </a:t>
            </a:r>
            <a:r>
              <a:rPr lang="nl-BE" u="sng" dirty="0"/>
              <a:t>en interessante instrumenten uit andere sector worden vertaald naar de cultuur- en audiovisuele sector</a:t>
            </a:r>
            <a:r>
              <a:rPr lang="nl-BE" dirty="0"/>
              <a:t>.</a:t>
            </a:r>
          </a:p>
          <a:p>
            <a:r>
              <a:rPr lang="nl-BE" dirty="0"/>
              <a:t>- Het sociaal charter voor de audiovisuele sector wordt geactualiseerd met bepalingen over grensoverschrijdend gedrag.</a:t>
            </a:r>
          </a:p>
          <a:p>
            <a:r>
              <a:rPr lang="nl-BE" dirty="0"/>
              <a:t>- Een werkgroep screent en vertaalt relevante instrumenten</a:t>
            </a:r>
          </a:p>
          <a:p>
            <a:r>
              <a:rPr lang="nl-BE" dirty="0"/>
              <a:t>- Op regelmatige tijdstippen wordt via nieuwsbrieven en websites van de sectororganisaties het bestaan van de instrumenten onder de aandacht gebracht</a:t>
            </a:r>
          </a:p>
          <a:p>
            <a:endParaRPr lang="nl-BE" dirty="0"/>
          </a:p>
          <a:p>
            <a:r>
              <a:rPr lang="nl-BE" dirty="0"/>
              <a:t>g) </a:t>
            </a:r>
            <a:r>
              <a:rPr lang="nl-BE" u="sng" dirty="0"/>
              <a:t>Begrippen en terminologie worden geduid en helder gecommuniceerd</a:t>
            </a:r>
          </a:p>
          <a:p>
            <a:r>
              <a:rPr lang="nl-BE" u="none" dirty="0"/>
              <a:t>Er bestaan heel wat instrumenten vanuit andere sectoren (handleidingen, ethische codes, charters, handelingskaders,…). Ook in het buitenland is heel wat materiaal voorhanden. Deze instrumenten kunnen vertaald worden naar de cultuur- en/of audiovisuele sector.</a:t>
            </a:r>
          </a:p>
          <a:p>
            <a:endParaRPr lang="nl-BE" u="sng" dirty="0"/>
          </a:p>
          <a:p>
            <a:r>
              <a:rPr lang="nl-BE" dirty="0"/>
              <a:t>- Een werkgroep maakt een glossarium op.</a:t>
            </a:r>
          </a:p>
          <a:p>
            <a:r>
              <a:rPr lang="nl-BE" dirty="0"/>
              <a:t>- In een artikel in </a:t>
            </a:r>
            <a:r>
              <a:rPr lang="nl-BE" dirty="0" err="1"/>
              <a:t>Rekto:Verso</a:t>
            </a:r>
            <a:r>
              <a:rPr lang="nl-BE" dirty="0"/>
              <a:t> worden termen als termen machtsmisbuik, grensoverschrijdend gedrag, seksisme, verkrachtingscultuur,… geduid</a:t>
            </a:r>
          </a:p>
          <a:p>
            <a:endParaRPr lang="nl-BE" dirty="0"/>
          </a:p>
        </p:txBody>
      </p:sp>
    </p:spTree>
    <p:extLst>
      <p:ext uri="{BB962C8B-B14F-4D97-AF65-F5344CB8AC3E}">
        <p14:creationId xmlns:p14="http://schemas.microsoft.com/office/powerpoint/2010/main" val="37518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Tree>
    <p:extLst>
      <p:ext uri="{BB962C8B-B14F-4D97-AF65-F5344CB8AC3E}">
        <p14:creationId xmlns:p14="http://schemas.microsoft.com/office/powerpoint/2010/main" val="1036949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Tree>
    <p:extLst>
      <p:ext uri="{BB962C8B-B14F-4D97-AF65-F5344CB8AC3E}">
        <p14:creationId xmlns:p14="http://schemas.microsoft.com/office/powerpoint/2010/main" val="1218824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Tree>
    <p:extLst>
      <p:ext uri="{BB962C8B-B14F-4D97-AF65-F5344CB8AC3E}">
        <p14:creationId xmlns:p14="http://schemas.microsoft.com/office/powerpoint/2010/main" val="2843646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Tree>
    <p:extLst>
      <p:ext uri="{BB962C8B-B14F-4D97-AF65-F5344CB8AC3E}">
        <p14:creationId xmlns:p14="http://schemas.microsoft.com/office/powerpoint/2010/main" val="3200122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Tree>
    <p:extLst>
      <p:ext uri="{BB962C8B-B14F-4D97-AF65-F5344CB8AC3E}">
        <p14:creationId xmlns:p14="http://schemas.microsoft.com/office/powerpoint/2010/main" val="2474755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872F91-AF34-4EDD-9C96-972F3BEAA6BB}" type="slidenum">
              <a:rPr lang="en-US" smtClean="0"/>
              <a:t>19</a:t>
            </a:fld>
            <a:endParaRPr lang="en-US"/>
          </a:p>
        </p:txBody>
      </p:sp>
    </p:spTree>
    <p:extLst>
      <p:ext uri="{BB962C8B-B14F-4D97-AF65-F5344CB8AC3E}">
        <p14:creationId xmlns:p14="http://schemas.microsoft.com/office/powerpoint/2010/main" val="4244473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872F91-AF34-4EDD-9C96-972F3BEAA6BB}" type="slidenum">
              <a:rPr lang="en-US" smtClean="0"/>
              <a:t>20</a:t>
            </a:fld>
            <a:endParaRPr lang="en-US"/>
          </a:p>
        </p:txBody>
      </p:sp>
    </p:spTree>
    <p:extLst>
      <p:ext uri="{BB962C8B-B14F-4D97-AF65-F5344CB8AC3E}">
        <p14:creationId xmlns:p14="http://schemas.microsoft.com/office/powerpoint/2010/main" val="2556208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dirty="0"/>
          </a:p>
        </p:txBody>
      </p:sp>
      <p:sp>
        <p:nvSpPr>
          <p:cNvPr id="4" name="Slide Number Placeholder 3"/>
          <p:cNvSpPr>
            <a:spLocks noGrp="1"/>
          </p:cNvSpPr>
          <p:nvPr>
            <p:ph type="sldNum" sz="quarter" idx="10"/>
          </p:nvPr>
        </p:nvSpPr>
        <p:spPr/>
        <p:txBody>
          <a:bodyPr/>
          <a:lstStyle/>
          <a:p>
            <a:fld id="{EF6AC169-EE56-4944-9E32-95012EA9A314}" type="slidenum">
              <a:rPr lang="nl-BE" smtClean="0"/>
              <a:t>22</a:t>
            </a:fld>
            <a:endParaRPr lang="nl-BE"/>
          </a:p>
        </p:txBody>
      </p:sp>
    </p:spTree>
    <p:extLst>
      <p:ext uri="{BB962C8B-B14F-4D97-AF65-F5344CB8AC3E}">
        <p14:creationId xmlns:p14="http://schemas.microsoft.com/office/powerpoint/2010/main" val="1957014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Tree>
    <p:extLst>
      <p:ext uri="{BB962C8B-B14F-4D97-AF65-F5344CB8AC3E}">
        <p14:creationId xmlns:p14="http://schemas.microsoft.com/office/powerpoint/2010/main" val="27237744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Tree>
    <p:extLst>
      <p:ext uri="{BB962C8B-B14F-4D97-AF65-F5344CB8AC3E}">
        <p14:creationId xmlns:p14="http://schemas.microsoft.com/office/powerpoint/2010/main" val="780927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atin typeface="Flanders Art Sans" panose="00000500000000000000" pitchFamily="50" charset="0"/>
              </a:defRPr>
            </a:lvl1pPr>
          </a:lstStyle>
          <a:p>
            <a:r>
              <a:rPr lang="nl-NL" dirty="0"/>
              <a:t>Klik om de stijl te bewerken</a:t>
            </a:r>
            <a:endParaRPr lang="nl-BE" dirty="0"/>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atin typeface="Flanders Art Sans"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 om de ondertitelstijl van het model te bewerken</a:t>
            </a:r>
            <a:endParaRPr lang="nl-BE" dirty="0"/>
          </a:p>
        </p:txBody>
      </p:sp>
      <p:cxnSp>
        <p:nvCxnSpPr>
          <p:cNvPr id="8" name="Rechte verbindingslijn 7"/>
          <p:cNvCxnSpPr/>
          <p:nvPr userDrawn="1"/>
        </p:nvCxnSpPr>
        <p:spPr>
          <a:xfrm>
            <a:off x="-10758" y="-88751"/>
            <a:ext cx="10758" cy="6946751"/>
          </a:xfrm>
          <a:prstGeom prst="line">
            <a:avLst/>
          </a:prstGeom>
          <a:ln w="203200">
            <a:solidFill>
              <a:srgbClr val="FFFF00"/>
            </a:solidFill>
          </a:ln>
        </p:spPr>
        <p:style>
          <a:lnRef idx="1">
            <a:schemeClr val="accent1"/>
          </a:lnRef>
          <a:fillRef idx="0">
            <a:schemeClr val="accent1"/>
          </a:fillRef>
          <a:effectRef idx="0">
            <a:schemeClr val="accent1"/>
          </a:effectRef>
          <a:fontRef idx="minor">
            <a:schemeClr val="tx1"/>
          </a:fontRef>
        </p:style>
      </p:cxnSp>
      <p:sp>
        <p:nvSpPr>
          <p:cNvPr id="6" name="Tijdelijke aanduiding voor datum 3"/>
          <p:cNvSpPr>
            <a:spLocks noGrp="1"/>
          </p:cNvSpPr>
          <p:nvPr>
            <p:ph type="dt" sz="half" idx="2"/>
          </p:nvPr>
        </p:nvSpPr>
        <p:spPr>
          <a:xfrm>
            <a:off x="504712" y="6367108"/>
            <a:ext cx="4379259" cy="365125"/>
          </a:xfrm>
          <a:prstGeom prst="rect">
            <a:avLst/>
          </a:prstGeom>
        </p:spPr>
        <p:txBody>
          <a:bodyPr vert="horz" lIns="91440" tIns="45720" rIns="91440" bIns="45720" rtlCol="0" anchor="ctr"/>
          <a:lstStyle>
            <a:lvl1pPr algn="l">
              <a:defRPr sz="1200">
                <a:solidFill>
                  <a:schemeClr val="tx1"/>
                </a:solidFill>
                <a:latin typeface="Flanders Art Sans" panose="00000500000000000000" pitchFamily="50" charset="0"/>
              </a:defRPr>
            </a:lvl1pPr>
          </a:lstStyle>
          <a:p>
            <a:r>
              <a:rPr lang="nl-BE" dirty="0"/>
              <a:t>Sven Gatz  </a:t>
            </a:r>
          </a:p>
          <a:p>
            <a:r>
              <a:rPr lang="nl-BE" dirty="0"/>
              <a:t>Vlaams minister van cultuur, media, jeugd en Brussel</a:t>
            </a:r>
          </a:p>
        </p:txBody>
      </p:sp>
    </p:spTree>
    <p:extLst>
      <p:ext uri="{BB962C8B-B14F-4D97-AF65-F5344CB8AC3E}">
        <p14:creationId xmlns:p14="http://schemas.microsoft.com/office/powerpoint/2010/main" val="207030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BE"/>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5" name="Date Placeholder 4"/>
          <p:cNvSpPr>
            <a:spLocks noGrp="1"/>
          </p:cNvSpPr>
          <p:nvPr>
            <p:ph type="dt" sz="half" idx="10"/>
          </p:nvPr>
        </p:nvSpPr>
        <p:spPr/>
        <p:txBody>
          <a:bodyPr/>
          <a:lstStyle/>
          <a:p>
            <a:fld id="{94DA782A-BE5B-4B41-BE39-5DE9353BF5DD}" type="datetimeFigureOut">
              <a:rPr lang="nl-BE" smtClean="0"/>
              <a:t>26/06/2018</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E687B72E-44C9-4DC6-B62B-3924594390C5}" type="slidenum">
              <a:rPr lang="nl-BE" smtClean="0"/>
              <a:t>‹nr.›</a:t>
            </a:fld>
            <a:endParaRPr lang="nl-BE"/>
          </a:p>
        </p:txBody>
      </p:sp>
    </p:spTree>
    <p:extLst>
      <p:ext uri="{BB962C8B-B14F-4D97-AF65-F5344CB8AC3E}">
        <p14:creationId xmlns:p14="http://schemas.microsoft.com/office/powerpoint/2010/main" val="4070073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nl-B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7" name="Date Placeholder 6"/>
          <p:cNvSpPr>
            <a:spLocks noGrp="1"/>
          </p:cNvSpPr>
          <p:nvPr>
            <p:ph type="dt" sz="half" idx="10"/>
          </p:nvPr>
        </p:nvSpPr>
        <p:spPr/>
        <p:txBody>
          <a:bodyPr/>
          <a:lstStyle/>
          <a:p>
            <a:fld id="{94DA782A-BE5B-4B41-BE39-5DE9353BF5DD}" type="datetimeFigureOut">
              <a:rPr lang="nl-BE" smtClean="0"/>
              <a:t>26/06/2018</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E687B72E-44C9-4DC6-B62B-3924594390C5}" type="slidenum">
              <a:rPr lang="nl-BE" smtClean="0"/>
              <a:t>‹nr.›</a:t>
            </a:fld>
            <a:endParaRPr lang="nl-BE"/>
          </a:p>
        </p:txBody>
      </p:sp>
    </p:spTree>
    <p:extLst>
      <p:ext uri="{BB962C8B-B14F-4D97-AF65-F5344CB8AC3E}">
        <p14:creationId xmlns:p14="http://schemas.microsoft.com/office/powerpoint/2010/main" val="4172453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BE"/>
          </a:p>
        </p:txBody>
      </p:sp>
      <p:sp>
        <p:nvSpPr>
          <p:cNvPr id="3" name="Date Placeholder 2"/>
          <p:cNvSpPr>
            <a:spLocks noGrp="1"/>
          </p:cNvSpPr>
          <p:nvPr>
            <p:ph type="dt" sz="half" idx="10"/>
          </p:nvPr>
        </p:nvSpPr>
        <p:spPr/>
        <p:txBody>
          <a:bodyPr/>
          <a:lstStyle/>
          <a:p>
            <a:fld id="{94DA782A-BE5B-4B41-BE39-5DE9353BF5DD}" type="datetimeFigureOut">
              <a:rPr lang="nl-BE" smtClean="0"/>
              <a:t>26/06/2018</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E687B72E-44C9-4DC6-B62B-3924594390C5}" type="slidenum">
              <a:rPr lang="nl-BE" smtClean="0"/>
              <a:t>‹nr.›</a:t>
            </a:fld>
            <a:endParaRPr lang="nl-BE"/>
          </a:p>
        </p:txBody>
      </p:sp>
    </p:spTree>
    <p:extLst>
      <p:ext uri="{BB962C8B-B14F-4D97-AF65-F5344CB8AC3E}">
        <p14:creationId xmlns:p14="http://schemas.microsoft.com/office/powerpoint/2010/main" val="2920611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DA782A-BE5B-4B41-BE39-5DE9353BF5DD}" type="datetimeFigureOut">
              <a:rPr lang="nl-BE" smtClean="0"/>
              <a:t>26/06/2018</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E687B72E-44C9-4DC6-B62B-3924594390C5}" type="slidenum">
              <a:rPr lang="nl-BE" smtClean="0"/>
              <a:t>‹nr.›</a:t>
            </a:fld>
            <a:endParaRPr lang="nl-BE"/>
          </a:p>
        </p:txBody>
      </p:sp>
    </p:spTree>
    <p:extLst>
      <p:ext uri="{BB962C8B-B14F-4D97-AF65-F5344CB8AC3E}">
        <p14:creationId xmlns:p14="http://schemas.microsoft.com/office/powerpoint/2010/main" val="7699845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B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DA782A-BE5B-4B41-BE39-5DE9353BF5DD}" type="datetimeFigureOut">
              <a:rPr lang="nl-BE" smtClean="0"/>
              <a:t>26/06/2018</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E687B72E-44C9-4DC6-B62B-3924594390C5}" type="slidenum">
              <a:rPr lang="nl-BE" smtClean="0"/>
              <a:t>‹nr.›</a:t>
            </a:fld>
            <a:endParaRPr lang="nl-BE"/>
          </a:p>
        </p:txBody>
      </p:sp>
    </p:spTree>
    <p:extLst>
      <p:ext uri="{BB962C8B-B14F-4D97-AF65-F5344CB8AC3E}">
        <p14:creationId xmlns:p14="http://schemas.microsoft.com/office/powerpoint/2010/main" val="2935070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B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DA782A-BE5B-4B41-BE39-5DE9353BF5DD}" type="datetimeFigureOut">
              <a:rPr lang="nl-BE" smtClean="0"/>
              <a:t>26/06/2018</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E687B72E-44C9-4DC6-B62B-3924594390C5}" type="slidenum">
              <a:rPr lang="nl-BE" smtClean="0"/>
              <a:t>‹nr.›</a:t>
            </a:fld>
            <a:endParaRPr lang="nl-BE"/>
          </a:p>
        </p:txBody>
      </p:sp>
    </p:spTree>
    <p:extLst>
      <p:ext uri="{BB962C8B-B14F-4D97-AF65-F5344CB8AC3E}">
        <p14:creationId xmlns:p14="http://schemas.microsoft.com/office/powerpoint/2010/main" val="565803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BE"/>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Date Placeholder 3"/>
          <p:cNvSpPr>
            <a:spLocks noGrp="1"/>
          </p:cNvSpPr>
          <p:nvPr>
            <p:ph type="dt" sz="half" idx="10"/>
          </p:nvPr>
        </p:nvSpPr>
        <p:spPr/>
        <p:txBody>
          <a:bodyPr/>
          <a:lstStyle/>
          <a:p>
            <a:fld id="{94DA782A-BE5B-4B41-BE39-5DE9353BF5DD}" type="datetimeFigureOut">
              <a:rPr lang="nl-BE" smtClean="0"/>
              <a:t>26/06/2018</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E687B72E-44C9-4DC6-B62B-3924594390C5}" type="slidenum">
              <a:rPr lang="nl-BE" smtClean="0"/>
              <a:t>‹nr.›</a:t>
            </a:fld>
            <a:endParaRPr lang="nl-BE"/>
          </a:p>
        </p:txBody>
      </p:sp>
    </p:spTree>
    <p:extLst>
      <p:ext uri="{BB962C8B-B14F-4D97-AF65-F5344CB8AC3E}">
        <p14:creationId xmlns:p14="http://schemas.microsoft.com/office/powerpoint/2010/main" val="41351081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nl-B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Date Placeholder 3"/>
          <p:cNvSpPr>
            <a:spLocks noGrp="1"/>
          </p:cNvSpPr>
          <p:nvPr>
            <p:ph type="dt" sz="half" idx="10"/>
          </p:nvPr>
        </p:nvSpPr>
        <p:spPr/>
        <p:txBody>
          <a:bodyPr/>
          <a:lstStyle/>
          <a:p>
            <a:fld id="{94DA782A-BE5B-4B41-BE39-5DE9353BF5DD}" type="datetimeFigureOut">
              <a:rPr lang="nl-BE" smtClean="0"/>
              <a:t>26/06/2018</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E687B72E-44C9-4DC6-B62B-3924594390C5}" type="slidenum">
              <a:rPr lang="nl-BE" smtClean="0"/>
              <a:t>‹nr.›</a:t>
            </a:fld>
            <a:endParaRPr lang="nl-BE"/>
          </a:p>
        </p:txBody>
      </p:sp>
    </p:spTree>
    <p:extLst>
      <p:ext uri="{BB962C8B-B14F-4D97-AF65-F5344CB8AC3E}">
        <p14:creationId xmlns:p14="http://schemas.microsoft.com/office/powerpoint/2010/main" val="6408754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Slide">
    <p:spTree>
      <p:nvGrpSpPr>
        <p:cNvPr id="1" name=""/>
        <p:cNvGrpSpPr/>
        <p:nvPr/>
      </p:nvGrpSpPr>
      <p:grpSpPr>
        <a:xfrm>
          <a:off x="0" y="0"/>
          <a:ext cx="0" cy="0"/>
          <a:chOff x="0" y="0"/>
          <a:chExt cx="0" cy="0"/>
        </a:xfrm>
      </p:grpSpPr>
      <p:sp>
        <p:nvSpPr>
          <p:cNvPr id="7" name="Rectangle 6"/>
          <p:cNvSpPr/>
          <p:nvPr userDrawn="1"/>
        </p:nvSpPr>
        <p:spPr>
          <a:xfrm>
            <a:off x="642977" y="979594"/>
            <a:ext cx="11549023" cy="4573969"/>
          </a:xfrm>
          <a:prstGeom prst="rect">
            <a:avLst/>
          </a:prstGeom>
          <a:solidFill>
            <a:srgbClr val="1E6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1266" noProof="0" dirty="0"/>
          </a:p>
        </p:txBody>
      </p:sp>
      <p:sp>
        <p:nvSpPr>
          <p:cNvPr id="2" name="Title 1"/>
          <p:cNvSpPr>
            <a:spLocks noGrp="1"/>
          </p:cNvSpPr>
          <p:nvPr>
            <p:ph type="ctrTitle"/>
          </p:nvPr>
        </p:nvSpPr>
        <p:spPr bwMode="white">
          <a:xfrm>
            <a:off x="907842" y="1607344"/>
            <a:ext cx="10676456" cy="3119285"/>
          </a:xfrm>
        </p:spPr>
        <p:txBody>
          <a:bodyPr anchor="b">
            <a:noAutofit/>
          </a:bodyPr>
          <a:lstStyle>
            <a:lvl1pPr algn="l">
              <a:lnSpc>
                <a:spcPts val="7734"/>
              </a:lnSpc>
              <a:defRPr sz="7031" u="sng" baseline="0">
                <a:solidFill>
                  <a:schemeClr val="bg1"/>
                </a:solidFill>
                <a:uFill>
                  <a:solidFill>
                    <a:schemeClr val="bg1"/>
                  </a:solidFill>
                </a:uFill>
              </a:defRPr>
            </a:lvl1pPr>
          </a:lstStyle>
          <a:p>
            <a:r>
              <a:rPr lang="en-US" noProof="0"/>
              <a:t>Click to edit Master title style</a:t>
            </a:r>
            <a:endParaRPr lang="nl-BE" noProof="0" dirty="0"/>
          </a:p>
        </p:txBody>
      </p:sp>
      <p:sp>
        <p:nvSpPr>
          <p:cNvPr id="3" name="Subtitle 2"/>
          <p:cNvSpPr>
            <a:spLocks noGrp="1"/>
          </p:cNvSpPr>
          <p:nvPr>
            <p:ph type="subTitle" idx="1" hasCustomPrompt="1"/>
          </p:nvPr>
        </p:nvSpPr>
        <p:spPr bwMode="white">
          <a:xfrm>
            <a:off x="902456" y="4833784"/>
            <a:ext cx="10681842" cy="410063"/>
          </a:xfrm>
        </p:spPr>
        <p:txBody>
          <a:bodyPr>
            <a:normAutofit/>
          </a:bodyPr>
          <a:lstStyle>
            <a:lvl1pPr marL="0" indent="0" algn="l">
              <a:lnSpc>
                <a:spcPts val="2531"/>
              </a:lnSpc>
              <a:buNone/>
              <a:defRPr sz="2109" baseline="0">
                <a:solidFill>
                  <a:srgbClr val="FFD200"/>
                </a:solidFill>
              </a:defRPr>
            </a:lvl1pPr>
            <a:lvl2pPr marL="457144" indent="0" algn="ctr">
              <a:buNone/>
              <a:defRPr sz="2000"/>
            </a:lvl2pPr>
            <a:lvl3pPr marL="914289" indent="0" algn="ctr">
              <a:buNone/>
              <a:defRPr sz="1800"/>
            </a:lvl3pPr>
            <a:lvl4pPr marL="1371433" indent="0" algn="ctr">
              <a:buNone/>
              <a:defRPr sz="1600"/>
            </a:lvl4pPr>
            <a:lvl5pPr marL="1828577" indent="0" algn="ctr">
              <a:buNone/>
              <a:defRPr sz="1600"/>
            </a:lvl5pPr>
            <a:lvl6pPr marL="2285723" indent="0" algn="ctr">
              <a:buNone/>
              <a:defRPr sz="1600"/>
            </a:lvl6pPr>
            <a:lvl7pPr marL="2742867" indent="0" algn="ctr">
              <a:buNone/>
              <a:defRPr sz="1600"/>
            </a:lvl7pPr>
            <a:lvl8pPr marL="3200011" indent="0" algn="ctr">
              <a:buNone/>
              <a:defRPr sz="1600"/>
            </a:lvl8pPr>
            <a:lvl9pPr marL="3657156" indent="0" algn="ctr">
              <a:buNone/>
              <a:defRPr sz="1600"/>
            </a:lvl9pPr>
          </a:lstStyle>
          <a:p>
            <a:r>
              <a:rPr lang="nl-BE" noProof="0" dirty="0"/>
              <a:t>Klik om de ondertitel / presentator / datum [</a:t>
            </a:r>
            <a:r>
              <a:rPr lang="nl-BE" noProof="0" dirty="0" err="1"/>
              <a:t>dd</a:t>
            </a:r>
            <a:r>
              <a:rPr lang="nl-BE" noProof="0" dirty="0"/>
              <a:t>-mm-</a:t>
            </a:r>
            <a:r>
              <a:rPr lang="nl-BE" noProof="0" dirty="0" err="1"/>
              <a:t>yyyy</a:t>
            </a:r>
            <a:r>
              <a:rPr lang="nl-BE" noProof="0" dirty="0"/>
              <a:t>] te maken</a:t>
            </a:r>
          </a:p>
        </p:txBody>
      </p:sp>
      <p:sp>
        <p:nvSpPr>
          <p:cNvPr id="8" name="Titles positoning box" hidden="1"/>
          <p:cNvSpPr/>
          <p:nvPr userDrawn="1"/>
        </p:nvSpPr>
        <p:spPr>
          <a:xfrm>
            <a:off x="964465" y="4505625"/>
            <a:ext cx="10555957" cy="405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66"/>
          </a:p>
        </p:txBody>
      </p:sp>
      <p:sp>
        <p:nvSpPr>
          <p:cNvPr id="10" name="Organisation Placeholder"/>
          <p:cNvSpPr>
            <a:spLocks noGrp="1"/>
          </p:cNvSpPr>
          <p:nvPr>
            <p:ph type="body" sz="quarter" idx="10" hasCustomPrompt="1"/>
          </p:nvPr>
        </p:nvSpPr>
        <p:spPr bwMode="white">
          <a:xfrm>
            <a:off x="6022247" y="273186"/>
            <a:ext cx="5832070" cy="379688"/>
          </a:xfrm>
        </p:spPr>
        <p:txBody>
          <a:bodyPr anchor="b" anchorCtr="0">
            <a:normAutofit/>
          </a:bodyPr>
          <a:lstStyle>
            <a:lvl1pPr marL="0" indent="0">
              <a:lnSpc>
                <a:spcPts val="1195"/>
              </a:lnSpc>
              <a:buNone/>
              <a:defRPr sz="984" b="1" i="0" u="sng" cap="all" baseline="0">
                <a:solidFill>
                  <a:srgbClr val="1E64C8"/>
                </a:solidFill>
                <a:uFill>
                  <a:solidFill>
                    <a:schemeClr val="bg1"/>
                  </a:solidFill>
                </a:uFill>
              </a:defRPr>
            </a:lvl1pPr>
            <a:lvl2pPr marL="0" indent="0">
              <a:lnSpc>
                <a:spcPts val="1195"/>
              </a:lnSpc>
              <a:buNone/>
              <a:defRPr sz="984" cap="all" baseline="0">
                <a:solidFill>
                  <a:srgbClr val="1E64C8"/>
                </a:solidFill>
                <a:uFill>
                  <a:solidFill>
                    <a:schemeClr val="bg1"/>
                  </a:solidFill>
                </a:uFill>
              </a:defRPr>
            </a:lvl2pPr>
          </a:lstStyle>
          <a:p>
            <a:pPr lvl="0"/>
            <a:r>
              <a:rPr lang="nl-BE" noProof="0" dirty="0"/>
              <a:t>Klik om de organisatie stijlen te bewerken</a:t>
            </a:r>
          </a:p>
          <a:p>
            <a:pPr lvl="1"/>
            <a:r>
              <a:rPr lang="nl-BE" noProof="0"/>
              <a:t>tweede niveau</a:t>
            </a:r>
            <a:endParaRPr lang="nl-BE" noProof="0" dirty="0"/>
          </a:p>
        </p:txBody>
      </p:sp>
      <p:sp>
        <p:nvSpPr>
          <p:cNvPr id="12" name="Picture Placeholder 11"/>
          <p:cNvSpPr>
            <a:spLocks noGrp="1"/>
          </p:cNvSpPr>
          <p:nvPr>
            <p:ph type="pic" sz="quarter" idx="11" hasCustomPrompt="1"/>
          </p:nvPr>
        </p:nvSpPr>
        <p:spPr>
          <a:xfrm>
            <a:off x="2250419" y="5882625"/>
            <a:ext cx="1607442" cy="653063"/>
          </a:xfrm>
        </p:spPr>
        <p:txBody>
          <a:bodyPr/>
          <a:lstStyle>
            <a:lvl1pPr>
              <a:defRPr sz="1125">
                <a:solidFill>
                  <a:schemeClr val="bg1">
                    <a:lumMod val="50000"/>
                  </a:schemeClr>
                </a:solidFill>
              </a:defRPr>
            </a:lvl1pPr>
          </a:lstStyle>
          <a:p>
            <a:r>
              <a:rPr lang="nl-BE" noProof="0" dirty="0"/>
              <a:t>Partnerlogo 1</a:t>
            </a:r>
          </a:p>
        </p:txBody>
      </p:sp>
      <p:sp>
        <p:nvSpPr>
          <p:cNvPr id="13" name="Picture Placeholder 11"/>
          <p:cNvSpPr>
            <a:spLocks noGrp="1"/>
          </p:cNvSpPr>
          <p:nvPr>
            <p:ph type="pic" sz="quarter" idx="12" hasCustomPrompt="1"/>
          </p:nvPr>
        </p:nvSpPr>
        <p:spPr>
          <a:xfrm>
            <a:off x="4017339" y="5882625"/>
            <a:ext cx="1607442" cy="653063"/>
          </a:xfrm>
        </p:spPr>
        <p:txBody>
          <a:bodyPr/>
          <a:lstStyle>
            <a:lvl1pPr>
              <a:defRPr sz="1125">
                <a:solidFill>
                  <a:schemeClr val="bg1">
                    <a:lumMod val="50000"/>
                  </a:schemeClr>
                </a:solidFill>
              </a:defRPr>
            </a:lvl1pPr>
          </a:lstStyle>
          <a:p>
            <a:r>
              <a:rPr lang="nl-BE" noProof="0" dirty="0"/>
              <a:t>Partnerlogo 2</a:t>
            </a:r>
          </a:p>
        </p:txBody>
      </p:sp>
      <p:sp>
        <p:nvSpPr>
          <p:cNvPr id="14" name="Picture Placeholder 11"/>
          <p:cNvSpPr>
            <a:spLocks noGrp="1"/>
          </p:cNvSpPr>
          <p:nvPr>
            <p:ph type="pic" sz="quarter" idx="13" hasCustomPrompt="1"/>
          </p:nvPr>
        </p:nvSpPr>
        <p:spPr>
          <a:xfrm>
            <a:off x="5786791" y="5882625"/>
            <a:ext cx="1632756" cy="653063"/>
          </a:xfrm>
        </p:spPr>
        <p:txBody>
          <a:bodyPr/>
          <a:lstStyle>
            <a:lvl1pPr>
              <a:defRPr sz="1125">
                <a:solidFill>
                  <a:schemeClr val="bg1">
                    <a:lumMod val="50000"/>
                  </a:schemeClr>
                </a:solidFill>
              </a:defRPr>
            </a:lvl1pPr>
          </a:lstStyle>
          <a:p>
            <a:r>
              <a:rPr lang="nl-BE" noProof="0" dirty="0"/>
              <a:t>Partnerlogo 3</a:t>
            </a:r>
          </a:p>
        </p:txBody>
      </p:sp>
      <p:sp>
        <p:nvSpPr>
          <p:cNvPr id="15" name="Picture Placeholder 11"/>
          <p:cNvSpPr>
            <a:spLocks noGrp="1"/>
          </p:cNvSpPr>
          <p:nvPr>
            <p:ph type="pic" sz="quarter" idx="14" hasCustomPrompt="1"/>
          </p:nvPr>
        </p:nvSpPr>
        <p:spPr>
          <a:xfrm>
            <a:off x="7556242" y="5882625"/>
            <a:ext cx="1632756" cy="653063"/>
          </a:xfrm>
        </p:spPr>
        <p:txBody>
          <a:bodyPr/>
          <a:lstStyle>
            <a:lvl1pPr>
              <a:defRPr sz="1125">
                <a:solidFill>
                  <a:schemeClr val="bg1">
                    <a:lumMod val="50000"/>
                  </a:schemeClr>
                </a:solidFill>
              </a:defRPr>
            </a:lvl1pPr>
          </a:lstStyle>
          <a:p>
            <a:r>
              <a:rPr lang="nl-BE" noProof="0" dirty="0"/>
              <a:t>Partnerlogo 4</a:t>
            </a:r>
          </a:p>
        </p:txBody>
      </p:sp>
      <p:sp>
        <p:nvSpPr>
          <p:cNvPr id="5" name="Rectangle 4" hidden="1"/>
          <p:cNvSpPr/>
          <p:nvPr userDrawn="1"/>
        </p:nvSpPr>
        <p:spPr>
          <a:xfrm>
            <a:off x="642977" y="326531"/>
            <a:ext cx="10941321" cy="326531"/>
          </a:xfrm>
          <a:prstGeom prst="rect">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266"/>
          </a:p>
        </p:txBody>
      </p:sp>
      <p:pic>
        <p:nvPicPr>
          <p:cNvPr id="18" name="Afbeelding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551" y="0"/>
            <a:ext cx="2938959" cy="979594"/>
          </a:xfrm>
          <a:prstGeom prst="rect">
            <a:avLst/>
          </a:prstGeom>
        </p:spPr>
      </p:pic>
    </p:spTree>
    <p:extLst>
      <p:ext uri="{BB962C8B-B14F-4D97-AF65-F5344CB8AC3E}">
        <p14:creationId xmlns:p14="http://schemas.microsoft.com/office/powerpoint/2010/main" val="2279182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datum 2"/>
          <p:cNvSpPr>
            <a:spLocks noGrp="1"/>
          </p:cNvSpPr>
          <p:nvPr>
            <p:ph type="dt" sz="half" idx="10"/>
          </p:nvPr>
        </p:nvSpPr>
        <p:spPr/>
        <p:txBody>
          <a:bodyPr/>
          <a:lstStyle/>
          <a:p>
            <a:r>
              <a:rPr lang="nl-BE" dirty="0"/>
              <a:t>Sven Gatz  </a:t>
            </a:r>
          </a:p>
          <a:p>
            <a:r>
              <a:rPr lang="nl-BE" dirty="0"/>
              <a:t>Vlaams minister van cultuur, media, jeugd en Brussel</a:t>
            </a:r>
          </a:p>
        </p:txBody>
      </p:sp>
      <p:sp>
        <p:nvSpPr>
          <p:cNvPr id="4" name="Tijdelijke aanduiding voor dianummer 3"/>
          <p:cNvSpPr>
            <a:spLocks noGrp="1"/>
          </p:cNvSpPr>
          <p:nvPr>
            <p:ph type="sldNum" sz="quarter" idx="11"/>
          </p:nvPr>
        </p:nvSpPr>
        <p:spPr/>
        <p:txBody>
          <a:bodyPr/>
          <a:lstStyle/>
          <a:p>
            <a:fld id="{3EAF997C-B73B-4072-B2DD-2690EF48A5AD}" type="slidenum">
              <a:rPr lang="nl-BE" smtClean="0"/>
              <a:t>‹nr.›</a:t>
            </a:fld>
            <a:endParaRPr lang="nl-BE"/>
          </a:p>
        </p:txBody>
      </p:sp>
      <p:sp>
        <p:nvSpPr>
          <p:cNvPr id="5" name="Tijdelijke aanduiding voor tekst 2"/>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extLst>
      <p:ext uri="{BB962C8B-B14F-4D97-AF65-F5344CB8AC3E}">
        <p14:creationId xmlns:p14="http://schemas.microsoft.com/office/powerpoint/2010/main" val="2593936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Slide">
    <p:spTree>
      <p:nvGrpSpPr>
        <p:cNvPr id="1" name=""/>
        <p:cNvGrpSpPr/>
        <p:nvPr/>
      </p:nvGrpSpPr>
      <p:grpSpPr>
        <a:xfrm>
          <a:off x="0" y="0"/>
          <a:ext cx="0" cy="0"/>
          <a:chOff x="0" y="0"/>
          <a:chExt cx="0" cy="0"/>
        </a:xfrm>
      </p:grpSpPr>
      <p:sp>
        <p:nvSpPr>
          <p:cNvPr id="7" name="Rectangle 6"/>
          <p:cNvSpPr/>
          <p:nvPr userDrawn="1"/>
        </p:nvSpPr>
        <p:spPr>
          <a:xfrm>
            <a:off x="642977" y="979594"/>
            <a:ext cx="11549023" cy="4573969"/>
          </a:xfrm>
          <a:prstGeom prst="rect">
            <a:avLst/>
          </a:prstGeom>
          <a:solidFill>
            <a:srgbClr val="1E6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1266" noProof="0" dirty="0"/>
          </a:p>
        </p:txBody>
      </p:sp>
      <p:sp>
        <p:nvSpPr>
          <p:cNvPr id="2" name="Title 1"/>
          <p:cNvSpPr>
            <a:spLocks noGrp="1"/>
          </p:cNvSpPr>
          <p:nvPr>
            <p:ph type="ctrTitle"/>
          </p:nvPr>
        </p:nvSpPr>
        <p:spPr bwMode="white">
          <a:xfrm>
            <a:off x="907842" y="1607344"/>
            <a:ext cx="10676456" cy="3119285"/>
          </a:xfrm>
        </p:spPr>
        <p:txBody>
          <a:bodyPr anchor="b">
            <a:noAutofit/>
          </a:bodyPr>
          <a:lstStyle>
            <a:lvl1pPr algn="l">
              <a:lnSpc>
                <a:spcPts val="7734"/>
              </a:lnSpc>
              <a:defRPr sz="7031" u="sng" baseline="0">
                <a:solidFill>
                  <a:schemeClr val="bg1"/>
                </a:solidFill>
                <a:uFill>
                  <a:solidFill>
                    <a:schemeClr val="bg1"/>
                  </a:solidFill>
                </a:uFill>
              </a:defRPr>
            </a:lvl1pPr>
          </a:lstStyle>
          <a:p>
            <a:r>
              <a:rPr lang="en-US" noProof="0"/>
              <a:t>Click to edit Master title style</a:t>
            </a:r>
            <a:endParaRPr lang="nl-BE" noProof="0" dirty="0"/>
          </a:p>
        </p:txBody>
      </p:sp>
      <p:sp>
        <p:nvSpPr>
          <p:cNvPr id="3" name="Subtitle 2"/>
          <p:cNvSpPr>
            <a:spLocks noGrp="1"/>
          </p:cNvSpPr>
          <p:nvPr>
            <p:ph type="subTitle" idx="1" hasCustomPrompt="1"/>
          </p:nvPr>
        </p:nvSpPr>
        <p:spPr bwMode="white">
          <a:xfrm>
            <a:off x="902456" y="4833784"/>
            <a:ext cx="10681842" cy="410063"/>
          </a:xfrm>
        </p:spPr>
        <p:txBody>
          <a:bodyPr>
            <a:normAutofit/>
          </a:bodyPr>
          <a:lstStyle>
            <a:lvl1pPr marL="0" indent="0" algn="l">
              <a:lnSpc>
                <a:spcPts val="2531"/>
              </a:lnSpc>
              <a:buNone/>
              <a:defRPr sz="2109" baseline="0">
                <a:solidFill>
                  <a:srgbClr val="FFD200"/>
                </a:solidFill>
              </a:defRPr>
            </a:lvl1pPr>
            <a:lvl2pPr marL="457144" indent="0" algn="ctr">
              <a:buNone/>
              <a:defRPr sz="2000"/>
            </a:lvl2pPr>
            <a:lvl3pPr marL="914289" indent="0" algn="ctr">
              <a:buNone/>
              <a:defRPr sz="1800"/>
            </a:lvl3pPr>
            <a:lvl4pPr marL="1371433" indent="0" algn="ctr">
              <a:buNone/>
              <a:defRPr sz="1600"/>
            </a:lvl4pPr>
            <a:lvl5pPr marL="1828577" indent="0" algn="ctr">
              <a:buNone/>
              <a:defRPr sz="1600"/>
            </a:lvl5pPr>
            <a:lvl6pPr marL="2285723" indent="0" algn="ctr">
              <a:buNone/>
              <a:defRPr sz="1600"/>
            </a:lvl6pPr>
            <a:lvl7pPr marL="2742867" indent="0" algn="ctr">
              <a:buNone/>
              <a:defRPr sz="1600"/>
            </a:lvl7pPr>
            <a:lvl8pPr marL="3200011" indent="0" algn="ctr">
              <a:buNone/>
              <a:defRPr sz="1600"/>
            </a:lvl8pPr>
            <a:lvl9pPr marL="3657156" indent="0" algn="ctr">
              <a:buNone/>
              <a:defRPr sz="1600"/>
            </a:lvl9pPr>
          </a:lstStyle>
          <a:p>
            <a:r>
              <a:rPr lang="nl-BE" noProof="0" dirty="0"/>
              <a:t>Klik om de ondertitel / presentator / datum [</a:t>
            </a:r>
            <a:r>
              <a:rPr lang="nl-BE" noProof="0" dirty="0" err="1"/>
              <a:t>dd</a:t>
            </a:r>
            <a:r>
              <a:rPr lang="nl-BE" noProof="0" dirty="0"/>
              <a:t>-mm-</a:t>
            </a:r>
            <a:r>
              <a:rPr lang="nl-BE" noProof="0" dirty="0" err="1"/>
              <a:t>yyyy</a:t>
            </a:r>
            <a:r>
              <a:rPr lang="nl-BE" noProof="0" dirty="0"/>
              <a:t>] te maken</a:t>
            </a:r>
          </a:p>
        </p:txBody>
      </p:sp>
      <p:sp>
        <p:nvSpPr>
          <p:cNvPr id="8" name="Titles positoning box" hidden="1"/>
          <p:cNvSpPr/>
          <p:nvPr userDrawn="1"/>
        </p:nvSpPr>
        <p:spPr>
          <a:xfrm>
            <a:off x="964465" y="4505625"/>
            <a:ext cx="10555957" cy="405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66"/>
          </a:p>
        </p:txBody>
      </p:sp>
      <p:sp>
        <p:nvSpPr>
          <p:cNvPr id="10" name="Organisation Placeholder"/>
          <p:cNvSpPr>
            <a:spLocks noGrp="1"/>
          </p:cNvSpPr>
          <p:nvPr>
            <p:ph type="body" sz="quarter" idx="10" hasCustomPrompt="1"/>
          </p:nvPr>
        </p:nvSpPr>
        <p:spPr bwMode="white">
          <a:xfrm>
            <a:off x="6022247" y="273186"/>
            <a:ext cx="5832070" cy="379688"/>
          </a:xfrm>
        </p:spPr>
        <p:txBody>
          <a:bodyPr anchor="b" anchorCtr="0">
            <a:normAutofit/>
          </a:bodyPr>
          <a:lstStyle>
            <a:lvl1pPr marL="0" indent="0">
              <a:lnSpc>
                <a:spcPts val="1195"/>
              </a:lnSpc>
              <a:buNone/>
              <a:defRPr sz="984" b="1" i="0" u="sng" cap="all" baseline="0">
                <a:solidFill>
                  <a:srgbClr val="1E64C8"/>
                </a:solidFill>
                <a:uFill>
                  <a:solidFill>
                    <a:schemeClr val="bg1"/>
                  </a:solidFill>
                </a:uFill>
              </a:defRPr>
            </a:lvl1pPr>
            <a:lvl2pPr marL="0" indent="0">
              <a:lnSpc>
                <a:spcPts val="1195"/>
              </a:lnSpc>
              <a:buNone/>
              <a:defRPr sz="984" cap="all" baseline="0">
                <a:solidFill>
                  <a:srgbClr val="1E64C8"/>
                </a:solidFill>
                <a:uFill>
                  <a:solidFill>
                    <a:schemeClr val="bg1"/>
                  </a:solidFill>
                </a:uFill>
              </a:defRPr>
            </a:lvl2pPr>
          </a:lstStyle>
          <a:p>
            <a:pPr lvl="0"/>
            <a:r>
              <a:rPr lang="nl-BE" noProof="0" dirty="0"/>
              <a:t>Klik om de organisatie stijlen te bewerken</a:t>
            </a:r>
          </a:p>
          <a:p>
            <a:pPr lvl="1"/>
            <a:r>
              <a:rPr lang="nl-BE" noProof="0"/>
              <a:t>tweede niveau</a:t>
            </a:r>
            <a:endParaRPr lang="nl-BE" noProof="0" dirty="0"/>
          </a:p>
        </p:txBody>
      </p:sp>
      <p:sp>
        <p:nvSpPr>
          <p:cNvPr id="12" name="Picture Placeholder 11"/>
          <p:cNvSpPr>
            <a:spLocks noGrp="1"/>
          </p:cNvSpPr>
          <p:nvPr>
            <p:ph type="pic" sz="quarter" idx="11" hasCustomPrompt="1"/>
          </p:nvPr>
        </p:nvSpPr>
        <p:spPr>
          <a:xfrm>
            <a:off x="2250419" y="5882625"/>
            <a:ext cx="1607442" cy="653063"/>
          </a:xfrm>
        </p:spPr>
        <p:txBody>
          <a:bodyPr/>
          <a:lstStyle>
            <a:lvl1pPr>
              <a:defRPr sz="1125">
                <a:solidFill>
                  <a:schemeClr val="bg1">
                    <a:lumMod val="50000"/>
                  </a:schemeClr>
                </a:solidFill>
              </a:defRPr>
            </a:lvl1pPr>
          </a:lstStyle>
          <a:p>
            <a:r>
              <a:rPr lang="nl-BE" noProof="0" dirty="0"/>
              <a:t>Partnerlogo 1</a:t>
            </a:r>
          </a:p>
        </p:txBody>
      </p:sp>
      <p:sp>
        <p:nvSpPr>
          <p:cNvPr id="13" name="Picture Placeholder 11"/>
          <p:cNvSpPr>
            <a:spLocks noGrp="1"/>
          </p:cNvSpPr>
          <p:nvPr>
            <p:ph type="pic" sz="quarter" idx="12" hasCustomPrompt="1"/>
          </p:nvPr>
        </p:nvSpPr>
        <p:spPr>
          <a:xfrm>
            <a:off x="4017339" y="5882625"/>
            <a:ext cx="1607442" cy="653063"/>
          </a:xfrm>
        </p:spPr>
        <p:txBody>
          <a:bodyPr/>
          <a:lstStyle>
            <a:lvl1pPr>
              <a:defRPr sz="1125">
                <a:solidFill>
                  <a:schemeClr val="bg1">
                    <a:lumMod val="50000"/>
                  </a:schemeClr>
                </a:solidFill>
              </a:defRPr>
            </a:lvl1pPr>
          </a:lstStyle>
          <a:p>
            <a:r>
              <a:rPr lang="nl-BE" noProof="0" dirty="0"/>
              <a:t>Partnerlogo 2</a:t>
            </a:r>
          </a:p>
        </p:txBody>
      </p:sp>
      <p:sp>
        <p:nvSpPr>
          <p:cNvPr id="14" name="Picture Placeholder 11"/>
          <p:cNvSpPr>
            <a:spLocks noGrp="1"/>
          </p:cNvSpPr>
          <p:nvPr>
            <p:ph type="pic" sz="quarter" idx="13" hasCustomPrompt="1"/>
          </p:nvPr>
        </p:nvSpPr>
        <p:spPr>
          <a:xfrm>
            <a:off x="5786791" y="5882625"/>
            <a:ext cx="1632756" cy="653063"/>
          </a:xfrm>
        </p:spPr>
        <p:txBody>
          <a:bodyPr/>
          <a:lstStyle>
            <a:lvl1pPr>
              <a:defRPr sz="1125">
                <a:solidFill>
                  <a:schemeClr val="bg1">
                    <a:lumMod val="50000"/>
                  </a:schemeClr>
                </a:solidFill>
              </a:defRPr>
            </a:lvl1pPr>
          </a:lstStyle>
          <a:p>
            <a:r>
              <a:rPr lang="nl-BE" noProof="0" dirty="0"/>
              <a:t>Partnerlogo 3</a:t>
            </a:r>
          </a:p>
        </p:txBody>
      </p:sp>
      <p:sp>
        <p:nvSpPr>
          <p:cNvPr id="15" name="Picture Placeholder 11"/>
          <p:cNvSpPr>
            <a:spLocks noGrp="1"/>
          </p:cNvSpPr>
          <p:nvPr>
            <p:ph type="pic" sz="quarter" idx="14" hasCustomPrompt="1"/>
          </p:nvPr>
        </p:nvSpPr>
        <p:spPr>
          <a:xfrm>
            <a:off x="7556242" y="5882625"/>
            <a:ext cx="1632756" cy="653063"/>
          </a:xfrm>
        </p:spPr>
        <p:txBody>
          <a:bodyPr/>
          <a:lstStyle>
            <a:lvl1pPr>
              <a:defRPr sz="1125">
                <a:solidFill>
                  <a:schemeClr val="bg1">
                    <a:lumMod val="50000"/>
                  </a:schemeClr>
                </a:solidFill>
              </a:defRPr>
            </a:lvl1pPr>
          </a:lstStyle>
          <a:p>
            <a:r>
              <a:rPr lang="nl-BE" noProof="0" dirty="0"/>
              <a:t>Partnerlogo 4</a:t>
            </a:r>
          </a:p>
        </p:txBody>
      </p:sp>
      <p:sp>
        <p:nvSpPr>
          <p:cNvPr id="5" name="Rectangle 4" hidden="1"/>
          <p:cNvSpPr/>
          <p:nvPr userDrawn="1"/>
        </p:nvSpPr>
        <p:spPr>
          <a:xfrm>
            <a:off x="642977" y="326531"/>
            <a:ext cx="10941321" cy="326531"/>
          </a:xfrm>
          <a:prstGeom prst="rect">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266"/>
          </a:p>
        </p:txBody>
      </p:sp>
      <p:pic>
        <p:nvPicPr>
          <p:cNvPr id="18" name="Afbeelding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551" y="0"/>
            <a:ext cx="2938959" cy="979594"/>
          </a:xfrm>
          <a:prstGeom prst="rect">
            <a:avLst/>
          </a:prstGeom>
        </p:spPr>
      </p:pic>
    </p:spTree>
    <p:extLst>
      <p:ext uri="{BB962C8B-B14F-4D97-AF65-F5344CB8AC3E}">
        <p14:creationId xmlns:p14="http://schemas.microsoft.com/office/powerpoint/2010/main" val="2321840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BE"/>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Date Placeholder 3"/>
          <p:cNvSpPr>
            <a:spLocks noGrp="1"/>
          </p:cNvSpPr>
          <p:nvPr>
            <p:ph type="dt" sz="half" idx="10"/>
          </p:nvPr>
        </p:nvSpPr>
        <p:spPr/>
        <p:txBody>
          <a:bodyPr/>
          <a:lstStyle/>
          <a:p>
            <a:fld id="{94DA782A-BE5B-4B41-BE39-5DE9353BF5DD}" type="datetimeFigureOut">
              <a:rPr lang="nl-BE" smtClean="0"/>
              <a:t>26/06/2018</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E687B72E-44C9-4DC6-B62B-3924594390C5}" type="slidenum">
              <a:rPr lang="nl-BE" smtClean="0"/>
              <a:t>‹nr.›</a:t>
            </a:fld>
            <a:endParaRPr lang="nl-BE"/>
          </a:p>
        </p:txBody>
      </p:sp>
    </p:spTree>
    <p:extLst>
      <p:ext uri="{BB962C8B-B14F-4D97-AF65-F5344CB8AC3E}">
        <p14:creationId xmlns:p14="http://schemas.microsoft.com/office/powerpoint/2010/main" val="76093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BE"/>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5" name="Date Placeholder 4"/>
          <p:cNvSpPr>
            <a:spLocks noGrp="1"/>
          </p:cNvSpPr>
          <p:nvPr>
            <p:ph type="dt" sz="half" idx="10"/>
          </p:nvPr>
        </p:nvSpPr>
        <p:spPr/>
        <p:txBody>
          <a:bodyPr/>
          <a:lstStyle/>
          <a:p>
            <a:fld id="{94DA782A-BE5B-4B41-BE39-5DE9353BF5DD}" type="datetimeFigureOut">
              <a:rPr lang="nl-BE" smtClean="0"/>
              <a:t>26/06/2018</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E687B72E-44C9-4DC6-B62B-3924594390C5}" type="slidenum">
              <a:rPr lang="nl-BE" smtClean="0"/>
              <a:t>‹nr.›</a:t>
            </a:fld>
            <a:endParaRPr lang="nl-BE"/>
          </a:p>
        </p:txBody>
      </p:sp>
    </p:spTree>
    <p:extLst>
      <p:ext uri="{BB962C8B-B14F-4D97-AF65-F5344CB8AC3E}">
        <p14:creationId xmlns:p14="http://schemas.microsoft.com/office/powerpoint/2010/main" val="1105564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nl-B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7" name="Date Placeholder 6"/>
          <p:cNvSpPr>
            <a:spLocks noGrp="1"/>
          </p:cNvSpPr>
          <p:nvPr>
            <p:ph type="dt" sz="half" idx="10"/>
          </p:nvPr>
        </p:nvSpPr>
        <p:spPr/>
        <p:txBody>
          <a:bodyPr/>
          <a:lstStyle/>
          <a:p>
            <a:fld id="{94DA782A-BE5B-4B41-BE39-5DE9353BF5DD}" type="datetimeFigureOut">
              <a:rPr lang="nl-BE" smtClean="0"/>
              <a:t>26/06/2018</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E687B72E-44C9-4DC6-B62B-3924594390C5}" type="slidenum">
              <a:rPr lang="nl-BE" smtClean="0"/>
              <a:t>‹nr.›</a:t>
            </a:fld>
            <a:endParaRPr lang="nl-BE"/>
          </a:p>
        </p:txBody>
      </p:sp>
    </p:spTree>
    <p:extLst>
      <p:ext uri="{BB962C8B-B14F-4D97-AF65-F5344CB8AC3E}">
        <p14:creationId xmlns:p14="http://schemas.microsoft.com/office/powerpoint/2010/main" val="2552458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l-B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BE"/>
          </a:p>
        </p:txBody>
      </p:sp>
      <p:sp>
        <p:nvSpPr>
          <p:cNvPr id="4" name="Date Placeholder 3"/>
          <p:cNvSpPr>
            <a:spLocks noGrp="1"/>
          </p:cNvSpPr>
          <p:nvPr>
            <p:ph type="dt" sz="half" idx="10"/>
          </p:nvPr>
        </p:nvSpPr>
        <p:spPr/>
        <p:txBody>
          <a:bodyPr/>
          <a:lstStyle/>
          <a:p>
            <a:fld id="{94DA782A-BE5B-4B41-BE39-5DE9353BF5DD}" type="datetimeFigureOut">
              <a:rPr lang="nl-BE" smtClean="0"/>
              <a:t>26/06/2018</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E687B72E-44C9-4DC6-B62B-3924594390C5}" type="slidenum">
              <a:rPr lang="nl-BE" smtClean="0"/>
              <a:t>‹nr.›</a:t>
            </a:fld>
            <a:endParaRPr lang="nl-BE"/>
          </a:p>
        </p:txBody>
      </p:sp>
    </p:spTree>
    <p:extLst>
      <p:ext uri="{BB962C8B-B14F-4D97-AF65-F5344CB8AC3E}">
        <p14:creationId xmlns:p14="http://schemas.microsoft.com/office/powerpoint/2010/main" val="1010885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BE"/>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Date Placeholder 3"/>
          <p:cNvSpPr>
            <a:spLocks noGrp="1"/>
          </p:cNvSpPr>
          <p:nvPr>
            <p:ph type="dt" sz="half" idx="10"/>
          </p:nvPr>
        </p:nvSpPr>
        <p:spPr/>
        <p:txBody>
          <a:bodyPr/>
          <a:lstStyle/>
          <a:p>
            <a:fld id="{94DA782A-BE5B-4B41-BE39-5DE9353BF5DD}" type="datetimeFigureOut">
              <a:rPr lang="nl-BE" smtClean="0"/>
              <a:t>26/06/2018</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E687B72E-44C9-4DC6-B62B-3924594390C5}" type="slidenum">
              <a:rPr lang="nl-BE" smtClean="0"/>
              <a:t>‹nr.›</a:t>
            </a:fld>
            <a:endParaRPr lang="nl-BE"/>
          </a:p>
        </p:txBody>
      </p:sp>
    </p:spTree>
    <p:extLst>
      <p:ext uri="{BB962C8B-B14F-4D97-AF65-F5344CB8AC3E}">
        <p14:creationId xmlns:p14="http://schemas.microsoft.com/office/powerpoint/2010/main" val="2857062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l-B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DA782A-BE5B-4B41-BE39-5DE9353BF5DD}" type="datetimeFigureOut">
              <a:rPr lang="nl-BE" smtClean="0"/>
              <a:t>26/06/2018</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E687B72E-44C9-4DC6-B62B-3924594390C5}" type="slidenum">
              <a:rPr lang="nl-BE" smtClean="0"/>
              <a:t>‹nr.›</a:t>
            </a:fld>
            <a:endParaRPr lang="nl-BE"/>
          </a:p>
        </p:txBody>
      </p:sp>
    </p:spTree>
    <p:extLst>
      <p:ext uri="{BB962C8B-B14F-4D97-AF65-F5344CB8AC3E}">
        <p14:creationId xmlns:p14="http://schemas.microsoft.com/office/powerpoint/2010/main" val="2330395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dirty="0"/>
              <a:t>Klik om de stijl te bewerken</a:t>
            </a:r>
            <a:endParaRPr lang="nl-BE" dirty="0"/>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datum 3"/>
          <p:cNvSpPr>
            <a:spLocks noGrp="1"/>
          </p:cNvSpPr>
          <p:nvPr>
            <p:ph type="dt" sz="half" idx="2"/>
          </p:nvPr>
        </p:nvSpPr>
        <p:spPr>
          <a:xfrm>
            <a:off x="838199" y="6356350"/>
            <a:ext cx="4379259" cy="365125"/>
          </a:xfrm>
          <a:prstGeom prst="rect">
            <a:avLst/>
          </a:prstGeom>
        </p:spPr>
        <p:txBody>
          <a:bodyPr vert="horz" lIns="91440" tIns="45720" rIns="91440" bIns="45720" rtlCol="0" anchor="ctr"/>
          <a:lstStyle>
            <a:lvl1pPr algn="l">
              <a:defRPr sz="1200">
                <a:solidFill>
                  <a:schemeClr val="tx1"/>
                </a:solidFill>
                <a:latin typeface="Flanders Art Sans" panose="00000500000000000000" pitchFamily="50" charset="0"/>
              </a:defRPr>
            </a:lvl1pPr>
          </a:lstStyle>
          <a:p>
            <a:r>
              <a:rPr lang="nl-BE" dirty="0"/>
              <a:t>Sven Gatz  </a:t>
            </a:r>
          </a:p>
          <a:p>
            <a:r>
              <a:rPr lang="nl-BE" dirty="0"/>
              <a:t>Vlaams minister van cultuur, media, jeugd en Brussel</a:t>
            </a:r>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AF997C-B73B-4072-B2DD-2690EF48A5AD}" type="slidenum">
              <a:rPr lang="nl-BE" smtClean="0"/>
              <a:t>‹nr.›</a:t>
            </a:fld>
            <a:endParaRPr lang="nl-BE"/>
          </a:p>
        </p:txBody>
      </p:sp>
      <p:cxnSp>
        <p:nvCxnSpPr>
          <p:cNvPr id="7" name="Rechte verbindingslijn 6"/>
          <p:cNvCxnSpPr/>
          <p:nvPr userDrawn="1"/>
        </p:nvCxnSpPr>
        <p:spPr>
          <a:xfrm>
            <a:off x="-10758" y="-88751"/>
            <a:ext cx="10758" cy="6946751"/>
          </a:xfrm>
          <a:prstGeom prst="line">
            <a:avLst/>
          </a:prstGeom>
          <a:ln w="203200">
            <a:solidFill>
              <a:srgbClr val="FFFF00"/>
            </a:solidFill>
          </a:ln>
        </p:spPr>
        <p:style>
          <a:lnRef idx="1">
            <a:schemeClr val="accent1"/>
          </a:lnRef>
          <a:fillRef idx="0">
            <a:schemeClr val="accent1"/>
          </a:fillRef>
          <a:effectRef idx="0">
            <a:schemeClr val="accent1"/>
          </a:effectRef>
          <a:fontRef idx="minor">
            <a:schemeClr val="tx1"/>
          </a:fontRef>
        </p:style>
      </p:cxnSp>
      <p:pic>
        <p:nvPicPr>
          <p:cNvPr id="8" name="Afbeelding 7"/>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26902" y="23813"/>
            <a:ext cx="2229023" cy="955295"/>
          </a:xfrm>
          <a:prstGeom prst="rect">
            <a:avLst/>
          </a:prstGeom>
        </p:spPr>
      </p:pic>
    </p:spTree>
    <p:extLst>
      <p:ext uri="{BB962C8B-B14F-4D97-AF65-F5344CB8AC3E}">
        <p14:creationId xmlns:p14="http://schemas.microsoft.com/office/powerpoint/2010/main" val="1174830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ftr="0"/>
  <p:txStyles>
    <p:titleStyle>
      <a:lvl1pPr algn="l" defTabSz="914400" rtl="0" eaLnBrk="1" latinLnBrk="0" hangingPunct="1">
        <a:lnSpc>
          <a:spcPct val="90000"/>
        </a:lnSpc>
        <a:spcBef>
          <a:spcPct val="0"/>
        </a:spcBef>
        <a:buNone/>
        <a:defRPr sz="4400" kern="1200">
          <a:solidFill>
            <a:schemeClr val="tx1"/>
          </a:solidFill>
          <a:latin typeface="Flanders Art Sans" panose="000005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Flanders Art Sans"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landers Art Sans"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landers Art Sans"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landers Art Sans"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landers Art Sans"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l-B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DA782A-BE5B-4B41-BE39-5DE9353BF5DD}" type="datetimeFigureOut">
              <a:rPr lang="nl-BE" smtClean="0"/>
              <a:t>26/06/2018</a:t>
            </a:fld>
            <a:endParaRPr lang="nl-B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87B72E-44C9-4DC6-B62B-3924594390C5}" type="slidenum">
              <a:rPr lang="nl-BE" smtClean="0"/>
              <a:t>‹nr.›</a:t>
            </a:fld>
            <a:endParaRPr lang="nl-BE"/>
          </a:p>
        </p:txBody>
      </p:sp>
    </p:spTree>
    <p:extLst>
      <p:ext uri="{BB962C8B-B14F-4D97-AF65-F5344CB8AC3E}">
        <p14:creationId xmlns:p14="http://schemas.microsoft.com/office/powerpoint/2010/main" val="3004656970"/>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5.xml"/><Relationship Id="rId1" Type="http://schemas.openxmlformats.org/officeDocument/2006/relationships/slideLayout" Target="../slideLayouts/slideLayout8.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6.xml"/><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br>
              <a:rPr lang="nl-BE" dirty="0"/>
            </a:br>
            <a:r>
              <a:rPr lang="nl-BE" dirty="0"/>
              <a:t>Grensoverschrijdend Gedrag</a:t>
            </a:r>
            <a:br>
              <a:rPr lang="nl-BE" dirty="0"/>
            </a:br>
            <a:r>
              <a:rPr lang="nl-BE" dirty="0"/>
              <a:t>in Cultuur Media</a:t>
            </a:r>
          </a:p>
        </p:txBody>
      </p:sp>
      <p:sp>
        <p:nvSpPr>
          <p:cNvPr id="3" name="Ondertitel 2"/>
          <p:cNvSpPr>
            <a:spLocks noGrp="1"/>
          </p:cNvSpPr>
          <p:nvPr>
            <p:ph type="subTitle" idx="1"/>
          </p:nvPr>
        </p:nvSpPr>
        <p:spPr/>
        <p:txBody>
          <a:bodyPr>
            <a:normAutofit lnSpcReduction="10000"/>
          </a:bodyPr>
          <a:lstStyle/>
          <a:p>
            <a:r>
              <a:rPr lang="nl-BE" dirty="0"/>
              <a:t>- PERSCONFERENTIE - </a:t>
            </a:r>
          </a:p>
          <a:p>
            <a:r>
              <a:rPr lang="nl-BE" dirty="0"/>
              <a:t>Onderzoek en Actieplan</a:t>
            </a:r>
          </a:p>
          <a:p>
            <a:endParaRPr lang="nl-BE" dirty="0"/>
          </a:p>
          <a:p>
            <a:pPr algn="r"/>
            <a:r>
              <a:rPr lang="nl-BE" dirty="0"/>
              <a:t>26/06/2018</a:t>
            </a:r>
          </a:p>
        </p:txBody>
      </p:sp>
      <p:sp>
        <p:nvSpPr>
          <p:cNvPr id="4" name="Tijdelijke aanduiding voor datum 3"/>
          <p:cNvSpPr>
            <a:spLocks noGrp="1"/>
          </p:cNvSpPr>
          <p:nvPr>
            <p:ph type="dt" sz="half" idx="2"/>
          </p:nvPr>
        </p:nvSpPr>
        <p:spPr/>
        <p:txBody>
          <a:bodyPr/>
          <a:lstStyle/>
          <a:p>
            <a:r>
              <a:rPr lang="nl-BE"/>
              <a:t>Sven Gatz  Vlaams minister van cultuur, media, jeugd en Brussel</a:t>
            </a:r>
            <a:endParaRPr lang="nl-BE" dirty="0"/>
          </a:p>
        </p:txBody>
      </p:sp>
    </p:spTree>
    <p:extLst>
      <p:ext uri="{BB962C8B-B14F-4D97-AF65-F5344CB8AC3E}">
        <p14:creationId xmlns:p14="http://schemas.microsoft.com/office/powerpoint/2010/main" val="2950887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4916" y="365125"/>
            <a:ext cx="10515600" cy="1325563"/>
          </a:xfrm>
        </p:spPr>
        <p:txBody>
          <a:bodyPr/>
          <a:lstStyle/>
          <a:p>
            <a:r>
              <a:rPr lang="nl-BE" dirty="0"/>
              <a:t>Risicogroepen  </a:t>
            </a:r>
          </a:p>
        </p:txBody>
      </p:sp>
      <p:sp>
        <p:nvSpPr>
          <p:cNvPr id="3" name="Content Placeholder 2"/>
          <p:cNvSpPr>
            <a:spLocks noGrp="1"/>
          </p:cNvSpPr>
          <p:nvPr>
            <p:ph idx="1"/>
          </p:nvPr>
        </p:nvSpPr>
        <p:spPr/>
        <p:txBody>
          <a:bodyPr>
            <a:normAutofit fontScale="70000" lnSpcReduction="20000"/>
          </a:bodyPr>
          <a:lstStyle/>
          <a:p>
            <a:r>
              <a:rPr lang="nl-BE" b="1" dirty="0"/>
              <a:t>Vrouwen en jongeren </a:t>
            </a:r>
            <a:r>
              <a:rPr lang="nl-BE" dirty="0"/>
              <a:t>(begin van de carrière) </a:t>
            </a:r>
          </a:p>
          <a:p>
            <a:r>
              <a:rPr lang="nl-BE" b="1" dirty="0"/>
              <a:t>Lager opgeleide groepen</a:t>
            </a:r>
            <a:r>
              <a:rPr lang="nl-BE" dirty="0"/>
              <a:t> </a:t>
            </a:r>
          </a:p>
          <a:p>
            <a:pPr lvl="1"/>
            <a:r>
              <a:rPr lang="nl-BE" dirty="0"/>
              <a:t>meer communicatief </a:t>
            </a:r>
            <a:r>
              <a:rPr lang="nl-BE" dirty="0" err="1"/>
              <a:t>GoG</a:t>
            </a:r>
            <a:r>
              <a:rPr lang="nl-BE" dirty="0"/>
              <a:t> </a:t>
            </a:r>
          </a:p>
          <a:p>
            <a:endParaRPr lang="nl-BE" dirty="0"/>
          </a:p>
          <a:p>
            <a:r>
              <a:rPr lang="nl-BE" dirty="0"/>
              <a:t>Personen met een </a:t>
            </a:r>
            <a:r>
              <a:rPr lang="nl-BE" b="1" dirty="0"/>
              <a:t>lagere status </a:t>
            </a:r>
            <a:r>
              <a:rPr lang="nl-BE" dirty="0"/>
              <a:t>binnen de sector </a:t>
            </a:r>
          </a:p>
          <a:p>
            <a:pPr lvl="1"/>
            <a:r>
              <a:rPr lang="nl-BE" dirty="0"/>
              <a:t>Meer infantilisatie en ongewenste seksuele/fysieke toenaderingen </a:t>
            </a:r>
          </a:p>
          <a:p>
            <a:pPr lvl="1"/>
            <a:r>
              <a:rPr lang="nl-BE" i="1" dirty="0">
                <a:solidFill>
                  <a:schemeClr val="accent5">
                    <a:lumMod val="75000"/>
                  </a:schemeClr>
                </a:solidFill>
              </a:rPr>
              <a:t>MAAR: dit effect speelt vooral voor </a:t>
            </a:r>
            <a:r>
              <a:rPr lang="nl-BE" i="1" u="sng" dirty="0">
                <a:solidFill>
                  <a:schemeClr val="accent5">
                    <a:lumMod val="75000"/>
                  </a:schemeClr>
                </a:solidFill>
              </a:rPr>
              <a:t>mannen</a:t>
            </a:r>
            <a:r>
              <a:rPr lang="nl-BE" i="1" dirty="0">
                <a:solidFill>
                  <a:schemeClr val="accent5">
                    <a:lumMod val="75000"/>
                  </a:schemeClr>
                </a:solidFill>
              </a:rPr>
              <a:t> en minder voor vrouwen. Vrouwen met met een hogere status maken nog wel relatief vaak </a:t>
            </a:r>
            <a:r>
              <a:rPr lang="nl-BE" i="1" dirty="0" err="1">
                <a:solidFill>
                  <a:schemeClr val="accent5">
                    <a:lumMod val="75000"/>
                  </a:schemeClr>
                </a:solidFill>
              </a:rPr>
              <a:t>GoG</a:t>
            </a:r>
            <a:r>
              <a:rPr lang="nl-BE" i="1" dirty="0">
                <a:solidFill>
                  <a:schemeClr val="accent5">
                    <a:lumMod val="75000"/>
                  </a:schemeClr>
                </a:solidFill>
              </a:rPr>
              <a:t> mee</a:t>
            </a:r>
          </a:p>
          <a:p>
            <a:r>
              <a:rPr lang="nl-BE" dirty="0"/>
              <a:t>Personen die </a:t>
            </a:r>
            <a:r>
              <a:rPr lang="nl-BE" b="1" dirty="0"/>
              <a:t>artistiek/artistiek-technisch </a:t>
            </a:r>
            <a:r>
              <a:rPr lang="nl-BE" dirty="0"/>
              <a:t>werk verrichten </a:t>
            </a:r>
          </a:p>
          <a:p>
            <a:pPr lvl="1"/>
            <a:r>
              <a:rPr lang="nl-BE" i="1" dirty="0">
                <a:solidFill>
                  <a:schemeClr val="accent5">
                    <a:lumMod val="75000"/>
                  </a:schemeClr>
                </a:solidFill>
              </a:rPr>
              <a:t>Vooral ‘frontstage’ werk waar ‘performance en lichamelijkheid’ centraal staat</a:t>
            </a:r>
          </a:p>
          <a:p>
            <a:r>
              <a:rPr lang="nl-BE" b="1" dirty="0"/>
              <a:t>Freelancers</a:t>
            </a:r>
          </a:p>
          <a:p>
            <a:pPr lvl="1"/>
            <a:r>
              <a:rPr lang="nl-BE" dirty="0"/>
              <a:t>Meer ongepaste pogingen tot fysiek/seksueel contact </a:t>
            </a:r>
          </a:p>
          <a:p>
            <a:r>
              <a:rPr lang="nl-BE" dirty="0"/>
              <a:t>Personen die veel </a:t>
            </a:r>
            <a:r>
              <a:rPr lang="nl-BE" b="1" dirty="0"/>
              <a:t>competitie </a:t>
            </a:r>
            <a:r>
              <a:rPr lang="nl-BE" dirty="0"/>
              <a:t>ervaren </a:t>
            </a:r>
          </a:p>
          <a:p>
            <a:pPr lvl="1"/>
            <a:r>
              <a:rPr lang="nl-BE" i="1" dirty="0">
                <a:solidFill>
                  <a:schemeClr val="accent5">
                    <a:lumMod val="75000"/>
                  </a:schemeClr>
                </a:solidFill>
              </a:rPr>
              <a:t>Vormt deels een verklaring voor freelancers en personen die artistiek/artistiek-technisch werk verrichten</a:t>
            </a:r>
          </a:p>
          <a:p>
            <a:r>
              <a:rPr lang="nl-BE" i="1" dirty="0">
                <a:solidFill>
                  <a:schemeClr val="accent5">
                    <a:lumMod val="75000"/>
                  </a:schemeClr>
                </a:solidFill>
              </a:rPr>
              <a:t> </a:t>
            </a:r>
            <a:r>
              <a:rPr lang="nl-BE" dirty="0"/>
              <a:t>Personen met meer </a:t>
            </a:r>
            <a:r>
              <a:rPr lang="nl-BE" b="1" dirty="0"/>
              <a:t>formele en informele contacten </a:t>
            </a:r>
            <a:endParaRPr lang="nl-BE" b="1" dirty="0">
              <a:solidFill>
                <a:schemeClr val="accent5">
                  <a:lumMod val="75000"/>
                </a:schemeClr>
              </a:solidFill>
            </a:endParaRPr>
          </a:p>
          <a:p>
            <a:pPr lvl="1"/>
            <a:endParaRPr lang="nl-BE" b="1" dirty="0"/>
          </a:p>
          <a:p>
            <a:pPr lvl="1"/>
            <a:endParaRPr lang="nl-BE" i="1" dirty="0">
              <a:solidFill>
                <a:schemeClr val="accent5">
                  <a:lumMod val="75000"/>
                </a:schemeClr>
              </a:solidFill>
            </a:endParaRPr>
          </a:p>
          <a:p>
            <a:endParaRPr lang="nl-BE" dirty="0"/>
          </a:p>
          <a:p>
            <a:endParaRPr lang="nl-BE" dirty="0"/>
          </a:p>
        </p:txBody>
      </p:sp>
    </p:spTree>
    <p:extLst>
      <p:ext uri="{BB962C8B-B14F-4D97-AF65-F5344CB8AC3E}">
        <p14:creationId xmlns:p14="http://schemas.microsoft.com/office/powerpoint/2010/main" val="202601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7421" y="313753"/>
            <a:ext cx="10515600" cy="1325563"/>
          </a:xfrm>
        </p:spPr>
        <p:txBody>
          <a:bodyPr/>
          <a:lstStyle/>
          <a:p>
            <a:r>
              <a:rPr lang="nl-BE" dirty="0"/>
              <a:t>Wie was de persoon die het grensoverschrijdend gedrag stelde? </a:t>
            </a:r>
            <a:endParaRPr lang="en-US" dirty="0"/>
          </a:p>
        </p:txBody>
      </p:sp>
      <p:graphicFrame>
        <p:nvGraphicFramePr>
          <p:cNvPr id="4" name="Content Placeholder 3"/>
          <p:cNvGraphicFramePr>
            <a:graphicFrameLocks noGrp="1"/>
          </p:cNvGraphicFramePr>
          <p:nvPr>
            <p:ph idx="1"/>
            <p:extLst/>
          </p:nvPr>
        </p:nvGraphicFramePr>
        <p:xfrm>
          <a:off x="838200" y="1639316"/>
          <a:ext cx="8881153" cy="5137077"/>
        </p:xfrm>
        <a:graphic>
          <a:graphicData uri="http://schemas.openxmlformats.org/drawingml/2006/chart">
            <c:chart xmlns:c="http://schemas.openxmlformats.org/drawingml/2006/chart" xmlns:r="http://schemas.openxmlformats.org/officeDocument/2006/relationships" r:id="rId2"/>
          </a:graphicData>
        </a:graphic>
      </p:graphicFrame>
      <p:sp>
        <p:nvSpPr>
          <p:cNvPr id="6" name="Rounded Rectangle 5"/>
          <p:cNvSpPr/>
          <p:nvPr/>
        </p:nvSpPr>
        <p:spPr>
          <a:xfrm>
            <a:off x="7849457" y="5800349"/>
            <a:ext cx="253771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t>82%: </a:t>
            </a:r>
            <a:r>
              <a:rPr lang="en-US" sz="1600" dirty="0" err="1"/>
              <a:t>Hogere</a:t>
            </a:r>
            <a:r>
              <a:rPr lang="en-US" sz="1600" dirty="0"/>
              <a:t> prof. status</a:t>
            </a:r>
          </a:p>
          <a:p>
            <a:r>
              <a:rPr lang="en-US" sz="1600" dirty="0"/>
              <a:t>7%: </a:t>
            </a:r>
            <a:r>
              <a:rPr lang="en-US" sz="1600" dirty="0" err="1"/>
              <a:t>Lagere</a:t>
            </a:r>
            <a:r>
              <a:rPr lang="en-US" sz="1600" dirty="0"/>
              <a:t> prof. status</a:t>
            </a:r>
          </a:p>
          <a:p>
            <a:endParaRPr lang="en-US" sz="1600" dirty="0"/>
          </a:p>
        </p:txBody>
      </p:sp>
      <p:cxnSp>
        <p:nvCxnSpPr>
          <p:cNvPr id="8" name="Straight Arrow Connector 7"/>
          <p:cNvCxnSpPr/>
          <p:nvPr/>
        </p:nvCxnSpPr>
        <p:spPr>
          <a:xfrm flipH="1">
            <a:off x="2188396" y="5106256"/>
            <a:ext cx="308224" cy="5445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170380" y="5756390"/>
            <a:ext cx="253771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600" dirty="0"/>
              <a:t>78%: </a:t>
            </a:r>
            <a:r>
              <a:rPr lang="en-US" sz="1600" dirty="0" err="1"/>
              <a:t>Hogere</a:t>
            </a:r>
            <a:r>
              <a:rPr lang="en-US" sz="1600" dirty="0"/>
              <a:t> prof. status</a:t>
            </a:r>
          </a:p>
          <a:p>
            <a:r>
              <a:rPr lang="en-US" sz="1600" dirty="0"/>
              <a:t>10%: </a:t>
            </a:r>
            <a:r>
              <a:rPr lang="en-US" sz="1600" dirty="0" err="1"/>
              <a:t>Lagere</a:t>
            </a:r>
            <a:r>
              <a:rPr lang="en-US" sz="1600" dirty="0"/>
              <a:t> prof. status</a:t>
            </a:r>
          </a:p>
          <a:p>
            <a:endParaRPr lang="en-US" sz="1600" dirty="0"/>
          </a:p>
        </p:txBody>
      </p:sp>
      <p:cxnSp>
        <p:nvCxnSpPr>
          <p:cNvPr id="5" name="Straight Arrow Connector 4"/>
          <p:cNvCxnSpPr/>
          <p:nvPr/>
        </p:nvCxnSpPr>
        <p:spPr>
          <a:xfrm>
            <a:off x="6601147" y="5106256"/>
            <a:ext cx="1152965" cy="6940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8768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8242" y="268872"/>
            <a:ext cx="9557084" cy="1325563"/>
          </a:xfrm>
        </p:spPr>
        <p:txBody>
          <a:bodyPr>
            <a:normAutofit/>
          </a:bodyPr>
          <a:lstStyle/>
          <a:p>
            <a:r>
              <a:rPr lang="nl-BE" sz="2400" dirty="0"/>
              <a:t>Respondenten die al dan niet grensoverschrijdend gedrag hebben meegemaakt en soms </a:t>
            </a:r>
            <a:r>
              <a:rPr lang="nl-BE" sz="2400" b="1" dirty="0"/>
              <a:t>overwegen om te stoppen met werken binnen de cultuur- en of mediasector </a:t>
            </a:r>
            <a:endParaRPr lang="en-US" sz="2400" b="1" dirty="0"/>
          </a:p>
        </p:txBody>
      </p:sp>
      <p:graphicFrame>
        <p:nvGraphicFramePr>
          <p:cNvPr id="4" name="Content Placeholder 3"/>
          <p:cNvGraphicFramePr>
            <a:graphicFrameLocks noGrp="1"/>
          </p:cNvGraphicFramePr>
          <p:nvPr>
            <p:ph idx="1"/>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2705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fontScale="90000"/>
          </a:bodyPr>
          <a:lstStyle/>
          <a:p>
            <a:r>
              <a:rPr lang="nl-BE" dirty="0"/>
              <a:t>Omgaan met (seksueel) grensoverschrijdend gedrag</a:t>
            </a:r>
            <a:br>
              <a:rPr lang="nl-BE" dirty="0"/>
            </a:br>
            <a:endParaRPr lang="nl-BE" dirty="0"/>
          </a:p>
        </p:txBody>
      </p:sp>
    </p:spTree>
    <p:extLst>
      <p:ext uri="{BB962C8B-B14F-4D97-AF65-F5344CB8AC3E}">
        <p14:creationId xmlns:p14="http://schemas.microsoft.com/office/powerpoint/2010/main" val="1355008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2709139" y="431838"/>
            <a:ext cx="10515600" cy="1325563"/>
          </a:xfrm>
        </p:spPr>
        <p:txBody>
          <a:bodyPr/>
          <a:lstStyle/>
          <a:p>
            <a:r>
              <a:rPr lang="nl-BE" dirty="0"/>
              <a:t>Coping</a:t>
            </a:r>
          </a:p>
        </p:txBody>
      </p:sp>
      <p:graphicFrame>
        <p:nvGraphicFramePr>
          <p:cNvPr id="23" name="Content Placeholder 12"/>
          <p:cNvGraphicFramePr>
            <a:graphicFrameLocks/>
          </p:cNvGraphicFramePr>
          <p:nvPr>
            <p:extLst/>
          </p:nvPr>
        </p:nvGraphicFramePr>
        <p:xfrm>
          <a:off x="2888078" y="2090121"/>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 name="TextBox 23"/>
          <p:cNvSpPr txBox="1"/>
          <p:nvPr/>
        </p:nvSpPr>
        <p:spPr>
          <a:xfrm>
            <a:off x="4554241" y="1720789"/>
            <a:ext cx="1852684" cy="369332"/>
          </a:xfrm>
          <a:prstGeom prst="rect">
            <a:avLst/>
          </a:prstGeom>
          <a:noFill/>
        </p:spPr>
        <p:txBody>
          <a:bodyPr wrap="square" rtlCol="0">
            <a:spAutoFit/>
          </a:bodyPr>
          <a:lstStyle/>
          <a:p>
            <a:pPr algn="ctr"/>
            <a:r>
              <a:rPr lang="nl-BE" dirty="0"/>
              <a:t>focus op initiator</a:t>
            </a:r>
          </a:p>
        </p:txBody>
      </p:sp>
      <p:sp>
        <p:nvSpPr>
          <p:cNvPr id="25" name="TextBox 24"/>
          <p:cNvSpPr txBox="1"/>
          <p:nvPr/>
        </p:nvSpPr>
        <p:spPr>
          <a:xfrm>
            <a:off x="4554241" y="6391730"/>
            <a:ext cx="1774209" cy="369332"/>
          </a:xfrm>
          <a:prstGeom prst="rect">
            <a:avLst/>
          </a:prstGeom>
          <a:noFill/>
        </p:spPr>
        <p:txBody>
          <a:bodyPr wrap="square" rtlCol="0">
            <a:spAutoFit/>
          </a:bodyPr>
          <a:lstStyle/>
          <a:p>
            <a:pPr algn="ctr"/>
            <a:r>
              <a:rPr lang="nl-BE" dirty="0"/>
              <a:t>interne focus</a:t>
            </a:r>
          </a:p>
        </p:txBody>
      </p:sp>
      <p:sp>
        <p:nvSpPr>
          <p:cNvPr id="26" name="TextBox 25"/>
          <p:cNvSpPr txBox="1"/>
          <p:nvPr/>
        </p:nvSpPr>
        <p:spPr>
          <a:xfrm>
            <a:off x="7659108" y="4072221"/>
            <a:ext cx="1405719" cy="369332"/>
          </a:xfrm>
          <a:prstGeom prst="rect">
            <a:avLst/>
          </a:prstGeom>
          <a:noFill/>
        </p:spPr>
        <p:txBody>
          <a:bodyPr wrap="square" rtlCol="0">
            <a:spAutoFit/>
          </a:bodyPr>
          <a:lstStyle/>
          <a:p>
            <a:r>
              <a:rPr lang="nl-BE" dirty="0"/>
              <a:t>ondersteund</a:t>
            </a:r>
          </a:p>
        </p:txBody>
      </p:sp>
      <p:sp>
        <p:nvSpPr>
          <p:cNvPr id="27" name="TextBox 26"/>
          <p:cNvSpPr txBox="1"/>
          <p:nvPr/>
        </p:nvSpPr>
        <p:spPr>
          <a:xfrm>
            <a:off x="2005781" y="4081124"/>
            <a:ext cx="1405719" cy="369332"/>
          </a:xfrm>
          <a:prstGeom prst="rect">
            <a:avLst/>
          </a:prstGeom>
          <a:noFill/>
        </p:spPr>
        <p:txBody>
          <a:bodyPr wrap="square" rtlCol="0">
            <a:spAutoFit/>
          </a:bodyPr>
          <a:lstStyle/>
          <a:p>
            <a:r>
              <a:rPr lang="nl-BE" dirty="0"/>
              <a:t>individueel</a:t>
            </a:r>
          </a:p>
        </p:txBody>
      </p:sp>
    </p:spTree>
    <p:extLst>
      <p:ext uri="{BB962C8B-B14F-4D97-AF65-F5344CB8AC3E}">
        <p14:creationId xmlns:p14="http://schemas.microsoft.com/office/powerpoint/2010/main" val="143877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2602832" y="333041"/>
            <a:ext cx="10515600" cy="1325563"/>
          </a:xfrm>
        </p:spPr>
        <p:txBody>
          <a:bodyPr/>
          <a:lstStyle/>
          <a:p>
            <a:r>
              <a:rPr lang="nl-BE" dirty="0"/>
              <a:t>Coping</a:t>
            </a:r>
          </a:p>
        </p:txBody>
      </p:sp>
      <p:sp>
        <p:nvSpPr>
          <p:cNvPr id="2" name="Content Placeholder 1"/>
          <p:cNvSpPr>
            <a:spLocks noGrp="1"/>
          </p:cNvSpPr>
          <p:nvPr>
            <p:ph sz="half" idx="1"/>
          </p:nvPr>
        </p:nvSpPr>
        <p:spPr>
          <a:xfrm>
            <a:off x="838200" y="1866451"/>
            <a:ext cx="10800736" cy="4351338"/>
          </a:xfrm>
        </p:spPr>
        <p:txBody>
          <a:bodyPr/>
          <a:lstStyle/>
          <a:p>
            <a:pPr marL="0" indent="0">
              <a:buNone/>
            </a:pPr>
            <a:r>
              <a:rPr lang="nl-BE" b="1" dirty="0"/>
              <a:t>Vier groepen o.b.v. ooit meegemaakt:</a:t>
            </a:r>
          </a:p>
          <a:p>
            <a:pPr marL="0" indent="0">
              <a:buNone/>
            </a:pPr>
            <a:endParaRPr lang="nl-BE" dirty="0"/>
          </a:p>
          <a:p>
            <a:pPr marL="514350" indent="-514350">
              <a:buFont typeface="+mj-lt"/>
              <a:buAutoNum type="arabicPeriod"/>
            </a:pPr>
            <a:r>
              <a:rPr lang="nl-BE" sz="2000" dirty="0"/>
              <a:t>Alleen infantiliserend GOG</a:t>
            </a:r>
          </a:p>
          <a:p>
            <a:pPr marL="514350" indent="-514350">
              <a:buFont typeface="+mj-lt"/>
              <a:buAutoNum type="arabicPeriod"/>
            </a:pPr>
            <a:r>
              <a:rPr lang="nl-BE" sz="2000" dirty="0"/>
              <a:t>Communicatief GOG (+ evt. 1)</a:t>
            </a:r>
          </a:p>
          <a:p>
            <a:pPr marL="514350" indent="-514350">
              <a:buFont typeface="+mj-lt"/>
              <a:buAutoNum type="arabicPeriod"/>
            </a:pPr>
            <a:r>
              <a:rPr lang="nl-BE" sz="2000" dirty="0">
                <a:solidFill>
                  <a:srgbClr val="0070C0"/>
                </a:solidFill>
              </a:rPr>
              <a:t>Ongewenste lichamelijke of seksuele toenaderingen( + evt. 1 of 2)</a:t>
            </a:r>
          </a:p>
          <a:p>
            <a:pPr marL="514350" indent="-514350">
              <a:buFont typeface="+mj-lt"/>
              <a:buAutoNum type="arabicPeriod"/>
            </a:pPr>
            <a:r>
              <a:rPr lang="nl-BE" sz="2000" dirty="0">
                <a:solidFill>
                  <a:srgbClr val="0070C0"/>
                </a:solidFill>
              </a:rPr>
              <a:t>Dwang of chantage tot seksueel contact (+ evt. 1, 2 of 3)</a:t>
            </a:r>
          </a:p>
          <a:p>
            <a:pPr marL="514350" indent="-514350">
              <a:buFont typeface="+mj-lt"/>
              <a:buAutoNum type="arabicPeriod"/>
            </a:pPr>
            <a:endParaRPr lang="nl-BE" dirty="0"/>
          </a:p>
        </p:txBody>
      </p:sp>
    </p:spTree>
    <p:extLst>
      <p:ext uri="{BB962C8B-B14F-4D97-AF65-F5344CB8AC3E}">
        <p14:creationId xmlns:p14="http://schemas.microsoft.com/office/powerpoint/2010/main" val="3629210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523567" y="1430594"/>
          <a:ext cx="10852355" cy="5619135"/>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838200" y="223019"/>
            <a:ext cx="10515600" cy="1001098"/>
          </a:xfrm>
        </p:spPr>
        <p:txBody>
          <a:bodyPr/>
          <a:lstStyle/>
          <a:p>
            <a:r>
              <a:rPr lang="nl-BE" dirty="0"/>
              <a:t>Ontkenning</a:t>
            </a:r>
          </a:p>
        </p:txBody>
      </p:sp>
      <p:sp>
        <p:nvSpPr>
          <p:cNvPr id="6" name="Right Arrow 5"/>
          <p:cNvSpPr/>
          <p:nvPr/>
        </p:nvSpPr>
        <p:spPr>
          <a:xfrm rot="10800000">
            <a:off x="7860890" y="3554360"/>
            <a:ext cx="457200" cy="899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B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32" name="Picture 8" descr="Gerelateerde afbeeld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30349" y="4542503"/>
            <a:ext cx="483907" cy="530942"/>
          </a:xfrm>
          <a:prstGeom prst="rect">
            <a:avLst/>
          </a:prstGeom>
          <a:noFill/>
          <a:extLst>
            <a:ext uri="{909E8E84-426E-40DD-AFC4-6F175D3DCCD1}">
              <a14:hiddenFill xmlns:a14="http://schemas.microsoft.com/office/drawing/2010/main">
                <a:solidFill>
                  <a:srgbClr val="FFFFFF"/>
                </a:solidFill>
              </a14:hiddenFill>
            </a:ext>
          </a:extLst>
        </p:spPr>
      </p:pic>
      <p:sp>
        <p:nvSpPr>
          <p:cNvPr id="14" name="Content Placeholder 3"/>
          <p:cNvSpPr txBox="1">
            <a:spLocks/>
          </p:cNvSpPr>
          <p:nvPr/>
        </p:nvSpPr>
        <p:spPr>
          <a:xfrm>
            <a:off x="4984954" y="914401"/>
            <a:ext cx="7207046" cy="82591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nl-BE" sz="1800" b="0" i="0" u="none" strike="noStrike" kern="1200" cap="none" spc="0" normalizeH="0" baseline="0" noProof="0" dirty="0">
                <a:ln>
                  <a:noFill/>
                </a:ln>
                <a:solidFill>
                  <a:srgbClr val="0070C0"/>
                </a:solidFill>
                <a:effectLst/>
                <a:uLnTx/>
                <a:uFillTx/>
                <a:latin typeface="Calibri" panose="020F0502020204030204"/>
                <a:ea typeface="+mn-ea"/>
                <a:cs typeface="+mn-cs"/>
              </a:rPr>
              <a:t>Personen met tijdelijk contracten &gt;  personen met langlopend contract</a:t>
            </a:r>
          </a:p>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nl-B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nl-BE"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2" name="Curved Connector 11"/>
          <p:cNvCxnSpPr/>
          <p:nvPr/>
        </p:nvCxnSpPr>
        <p:spPr>
          <a:xfrm rot="5400000" flipH="1" flipV="1">
            <a:off x="7831396" y="1622325"/>
            <a:ext cx="2625208" cy="2241754"/>
          </a:xfrm>
          <a:prstGeom prst="curvedConnector3">
            <a:avLst>
              <a:gd name="adj1" fmla="val 8989"/>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 name="Curved Connector 3"/>
          <p:cNvCxnSpPr/>
          <p:nvPr/>
        </p:nvCxnSpPr>
        <p:spPr>
          <a:xfrm rot="5400000" flipH="1" flipV="1">
            <a:off x="7588046" y="1865672"/>
            <a:ext cx="3111909" cy="2241754"/>
          </a:xfrm>
          <a:prstGeom prst="curvedConnector3">
            <a:avLst>
              <a:gd name="adj1" fmla="val 13507"/>
            </a:avLst>
          </a:prstGeom>
          <a:ln>
            <a:tailEnd type="triangle"/>
          </a:ln>
        </p:spPr>
        <p:style>
          <a:lnRef idx="1">
            <a:schemeClr val="accent1"/>
          </a:lnRef>
          <a:fillRef idx="0">
            <a:schemeClr val="accent1"/>
          </a:fillRef>
          <a:effectRef idx="0">
            <a:schemeClr val="accent1"/>
          </a:effectRef>
          <a:fontRef idx="minor">
            <a:schemeClr val="tx1"/>
          </a:fontRef>
        </p:style>
      </p:cxnSp>
      <p:pic>
        <p:nvPicPr>
          <p:cNvPr id="11" name="Picture 10" descr="Gerelateerde afbeeldi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25102" y="4645739"/>
            <a:ext cx="472512" cy="50145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0264877" y="4625764"/>
            <a:ext cx="60468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BE" sz="2800" b="0" i="0" u="none" strike="noStrike" kern="1200" cap="none" spc="0" normalizeH="0" baseline="0" noProof="0" dirty="0">
                <a:ln>
                  <a:noFill/>
                </a:ln>
                <a:solidFill>
                  <a:prstClr val="black"/>
                </a:solidFill>
                <a:effectLst/>
                <a:uLnTx/>
                <a:uFillTx/>
                <a:latin typeface="Calibri" panose="020F0502020204030204"/>
                <a:ea typeface="+mn-ea"/>
                <a:cs typeface="+mn-cs"/>
              </a:rPr>
              <a:t>&gt;</a:t>
            </a:r>
          </a:p>
        </p:txBody>
      </p:sp>
      <p:cxnSp>
        <p:nvCxnSpPr>
          <p:cNvPr id="7" name="Curved Connector 6"/>
          <p:cNvCxnSpPr/>
          <p:nvPr/>
        </p:nvCxnSpPr>
        <p:spPr>
          <a:xfrm rot="5400000" flipH="1" flipV="1">
            <a:off x="8325465" y="1614948"/>
            <a:ext cx="2123766" cy="1755058"/>
          </a:xfrm>
          <a:prstGeom prst="curvedConnector3">
            <a:avLst>
              <a:gd name="adj1" fmla="val 6944"/>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urved Connector 16"/>
          <p:cNvCxnSpPr/>
          <p:nvPr/>
        </p:nvCxnSpPr>
        <p:spPr>
          <a:xfrm flipV="1">
            <a:off x="9158748" y="4925961"/>
            <a:ext cx="766354" cy="147484"/>
          </a:xfrm>
          <a:prstGeom prst="curvedConnector3">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urved Connector 18"/>
          <p:cNvCxnSpPr/>
          <p:nvPr/>
        </p:nvCxnSpPr>
        <p:spPr>
          <a:xfrm flipV="1">
            <a:off x="9365226" y="5073445"/>
            <a:ext cx="559876" cy="250723"/>
          </a:xfrm>
          <a:prstGeom prst="curvedConnector3">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urved Connector 20"/>
          <p:cNvCxnSpPr/>
          <p:nvPr/>
        </p:nvCxnSpPr>
        <p:spPr>
          <a:xfrm>
            <a:off x="8509819" y="3554360"/>
            <a:ext cx="1415283" cy="1091379"/>
          </a:xfrm>
          <a:prstGeom prst="curvedConnector3">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0407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animEffect transition="in" filter="fade">
                                      <p:cBhvr>
                                        <p:cTn id="9" dur="500"/>
                                        <p:tgtEl>
                                          <p:spTgt spid="8"/>
                                        </p:tgtEl>
                                      </p:cBhvr>
                                    </p:animEffect>
                                  </p:childTnLst>
                                </p:cTn>
                              </p:par>
                              <p:par>
                                <p:cTn id="10" presetID="10" presetClass="entr" presetSubtype="0" fill="hold" nodeType="withEffect">
                                  <p:stCondLst>
                                    <p:cond delay="0"/>
                                  </p:stCondLst>
                                  <p:childTnLst>
                                    <p:set>
                                      <p:cBhvr>
                                        <p:cTn id="11" dur="1" fill="hold">
                                          <p:stCondLst>
                                            <p:cond delay="0"/>
                                          </p:stCondLst>
                                        </p:cTn>
                                        <p:tgtEl>
                                          <p:spTgt spid="1032"/>
                                        </p:tgtEl>
                                        <p:attrNameLst>
                                          <p:attrName>style.visibility</p:attrName>
                                        </p:attrNameLst>
                                      </p:cBhvr>
                                      <p:to>
                                        <p:strVal val="visible"/>
                                      </p:to>
                                    </p:set>
                                    <p:animEffect transition="in" filter="fade">
                                      <p:cBhvr>
                                        <p:cTn id="12" dur="500"/>
                                        <p:tgtEl>
                                          <p:spTgt spid="1032"/>
                                        </p:tgtEl>
                                      </p:cBhvr>
                                    </p:animEffect>
                                  </p:childTnLst>
                                </p:cTn>
                              </p:par>
                              <p:par>
                                <p:cTn id="13" presetID="1" presetClass="entr" presetSubtype="0"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par>
                                <p:cTn id="27" presetID="10" presetClass="entr" presetSubtype="0" fill="hold" nodeType="with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500"/>
                                        <p:tgtEl>
                                          <p:spTgt spid="4"/>
                                        </p:tgtEl>
                                      </p:cBhvr>
                                    </p:animEffect>
                                  </p:childTnLst>
                                </p:cTn>
                              </p:par>
                              <p:par>
                                <p:cTn id="30" presetID="10" presetClass="entr" presetSubtype="0" fill="hold" nodeType="with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7873" y="172954"/>
            <a:ext cx="10515600" cy="1325563"/>
          </a:xfrm>
        </p:spPr>
        <p:txBody>
          <a:bodyPr/>
          <a:lstStyle/>
          <a:p>
            <a:r>
              <a:rPr lang="nl-BE" dirty="0"/>
              <a:t>Sociale coping</a:t>
            </a:r>
          </a:p>
        </p:txBody>
      </p:sp>
      <p:sp>
        <p:nvSpPr>
          <p:cNvPr id="5" name="Content Placeholder 4"/>
          <p:cNvSpPr>
            <a:spLocks noGrp="1"/>
          </p:cNvSpPr>
          <p:nvPr>
            <p:ph sz="half" idx="2"/>
          </p:nvPr>
        </p:nvSpPr>
        <p:spPr>
          <a:xfrm>
            <a:off x="6172200" y="2123767"/>
            <a:ext cx="5181600" cy="4053195"/>
          </a:xfrm>
        </p:spPr>
        <p:txBody>
          <a:bodyPr/>
          <a:lstStyle/>
          <a:p>
            <a:pPr marL="457200" lvl="1" indent="0">
              <a:buNone/>
            </a:pPr>
            <a:r>
              <a:rPr lang="nl-BE" dirty="0"/>
              <a:t>                                         </a:t>
            </a:r>
          </a:p>
          <a:p>
            <a:pPr marL="457200" lvl="1" indent="0">
              <a:buNone/>
            </a:pPr>
            <a:r>
              <a:rPr lang="nl-BE" dirty="0"/>
              <a:t>		   </a:t>
            </a:r>
            <a:r>
              <a:rPr lang="nl-BE" sz="4000" dirty="0"/>
              <a:t>&gt;</a:t>
            </a:r>
          </a:p>
          <a:p>
            <a:pPr marL="457200" lvl="1" indent="0">
              <a:buNone/>
            </a:pPr>
            <a:endParaRPr lang="nl-BE" sz="4000" dirty="0"/>
          </a:p>
          <a:p>
            <a:pPr marL="457200" lvl="1" indent="0">
              <a:buNone/>
            </a:pPr>
            <a:endParaRPr lang="nl-BE" dirty="0"/>
          </a:p>
          <a:p>
            <a:pPr marL="457200" lvl="1" indent="0">
              <a:buNone/>
            </a:pPr>
            <a:r>
              <a:rPr lang="nl-BE" dirty="0"/>
              <a:t>Personen met tijdelijk contracten &gt;  personen met langlopend contract  </a:t>
            </a:r>
          </a:p>
          <a:p>
            <a:pPr marL="457200" lvl="1" indent="0">
              <a:buNone/>
            </a:pPr>
            <a:endParaRPr lang="nl-BE" sz="1400" dirty="0"/>
          </a:p>
        </p:txBody>
      </p:sp>
      <p:graphicFrame>
        <p:nvGraphicFramePr>
          <p:cNvPr id="7" name="Content Placeholder 6"/>
          <p:cNvGraphicFramePr>
            <a:graphicFrameLocks noGrp="1"/>
          </p:cNvGraphicFramePr>
          <p:nvPr>
            <p:ph sz="half" idx="1"/>
          </p:nvPr>
        </p:nvGraphicFramePr>
        <p:xfrm>
          <a:off x="838200" y="1825625"/>
          <a:ext cx="5181600" cy="4604672"/>
        </p:xfrm>
        <a:graphic>
          <a:graphicData uri="http://schemas.openxmlformats.org/drawingml/2006/chart">
            <c:chart xmlns:c="http://schemas.openxmlformats.org/drawingml/2006/chart" xmlns:r="http://schemas.openxmlformats.org/officeDocument/2006/relationships" r:id="rId2"/>
          </a:graphicData>
        </a:graphic>
      </p:graphicFrame>
      <p:pic>
        <p:nvPicPr>
          <p:cNvPr id="8" name="Picture 7"/>
          <p:cNvPicPr>
            <a:picLocks noChangeAspect="1"/>
          </p:cNvPicPr>
          <p:nvPr/>
        </p:nvPicPr>
        <p:blipFill>
          <a:blip r:embed="rId3"/>
          <a:stretch>
            <a:fillRect/>
          </a:stretch>
        </p:blipFill>
        <p:spPr>
          <a:xfrm>
            <a:off x="7326104" y="1942178"/>
            <a:ext cx="719138" cy="1630046"/>
          </a:xfrm>
          <a:prstGeom prst="rect">
            <a:avLst/>
          </a:prstGeom>
        </p:spPr>
      </p:pic>
      <p:pic>
        <p:nvPicPr>
          <p:cNvPr id="9" name="Picture 8"/>
          <p:cNvPicPr>
            <a:picLocks noChangeAspect="1"/>
          </p:cNvPicPr>
          <p:nvPr/>
        </p:nvPicPr>
        <p:blipFill>
          <a:blip r:embed="rId4"/>
          <a:stretch>
            <a:fillRect/>
          </a:stretch>
        </p:blipFill>
        <p:spPr>
          <a:xfrm>
            <a:off x="8789114" y="1963990"/>
            <a:ext cx="790575" cy="1586421"/>
          </a:xfrm>
          <a:prstGeom prst="rect">
            <a:avLst/>
          </a:prstGeom>
        </p:spPr>
      </p:pic>
      <p:cxnSp>
        <p:nvCxnSpPr>
          <p:cNvPr id="11" name="Curved Connector 10"/>
          <p:cNvCxnSpPr>
            <a:stCxn id="13" idx="6"/>
          </p:cNvCxnSpPr>
          <p:nvPr/>
        </p:nvCxnSpPr>
        <p:spPr>
          <a:xfrm flipV="1">
            <a:off x="6019800" y="4822724"/>
            <a:ext cx="2460523" cy="812260"/>
          </a:xfrm>
          <a:prstGeom prst="curvedConnector3">
            <a:avLst>
              <a:gd name="adj1" fmla="val 99750"/>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3598606" y="5250425"/>
            <a:ext cx="2421194" cy="769117"/>
          </a:xfrm>
          <a:prstGeom prst="ellipse">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2788605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fade">
                                      <p:cBhvr>
                                        <p:cTn id="13" dur="500"/>
                                        <p:tgtEl>
                                          <p:spTgt spid="5">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animEffect transition="in" filter="fade">
                                      <p:cBhvr>
                                        <p:cTn id="16" dur="500"/>
                                        <p:tgtEl>
                                          <p:spTgt spid="5">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par>
                                <p:cTn id="20" presetID="10" presetClass="entr" presetSubtype="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5126" y="39195"/>
            <a:ext cx="10515600" cy="1325563"/>
          </a:xfrm>
        </p:spPr>
        <p:txBody>
          <a:bodyPr/>
          <a:lstStyle/>
          <a:p>
            <a:r>
              <a:rPr lang="nl-BE" dirty="0"/>
              <a:t>Confrontatie &amp; melden</a:t>
            </a:r>
          </a:p>
        </p:txBody>
      </p:sp>
      <p:graphicFrame>
        <p:nvGraphicFramePr>
          <p:cNvPr id="6" name="Content Placeholder 5"/>
          <p:cNvGraphicFramePr>
            <a:graphicFrameLocks noGrp="1"/>
          </p:cNvGraphicFramePr>
          <p:nvPr>
            <p:ph sz="half" idx="1"/>
          </p:nvPr>
        </p:nvGraphicFramePr>
        <p:xfrm>
          <a:off x="545690" y="1690688"/>
          <a:ext cx="5181600" cy="466366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p:cNvGraphicFramePr>
            <a:graphicFrameLocks noGrp="1"/>
          </p:cNvGraphicFramePr>
          <p:nvPr>
            <p:ph sz="half" idx="2"/>
          </p:nvPr>
        </p:nvGraphicFramePr>
        <p:xfrm>
          <a:off x="6172200" y="988142"/>
          <a:ext cx="5788742" cy="5869858"/>
        </p:xfrm>
        <a:graphic>
          <a:graphicData uri="http://schemas.openxmlformats.org/drawingml/2006/chart">
            <c:chart xmlns:c="http://schemas.openxmlformats.org/drawingml/2006/chart" xmlns:r="http://schemas.openxmlformats.org/officeDocument/2006/relationships" r:id="rId3"/>
          </a:graphicData>
        </a:graphic>
      </p:graphicFrame>
      <p:sp>
        <p:nvSpPr>
          <p:cNvPr id="9" name="Right Arrow 8"/>
          <p:cNvSpPr/>
          <p:nvPr/>
        </p:nvSpPr>
        <p:spPr>
          <a:xfrm rot="20351922">
            <a:off x="5757523" y="4963940"/>
            <a:ext cx="667320" cy="2927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nl-BE"/>
          </a:p>
        </p:txBody>
      </p:sp>
    </p:spTree>
    <p:extLst>
      <p:ext uri="{BB962C8B-B14F-4D97-AF65-F5344CB8AC3E}">
        <p14:creationId xmlns:p14="http://schemas.microsoft.com/office/powerpoint/2010/main" val="313982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sz="half" idx="4294967295"/>
            <p:extLst/>
          </p:nvPr>
        </p:nvGraphicFramePr>
        <p:xfrm>
          <a:off x="587375" y="2033412"/>
          <a:ext cx="10575854" cy="3732085"/>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 Placeholder 1"/>
          <p:cNvSpPr>
            <a:spLocks noGrp="1"/>
          </p:cNvSpPr>
          <p:nvPr>
            <p:ph type="body" idx="1"/>
          </p:nvPr>
        </p:nvSpPr>
        <p:spPr>
          <a:xfrm>
            <a:off x="587375" y="327851"/>
            <a:ext cx="10575854" cy="1279724"/>
          </a:xfrm>
        </p:spPr>
        <p:txBody>
          <a:bodyPr>
            <a:normAutofit/>
          </a:bodyPr>
          <a:lstStyle/>
          <a:p>
            <a:r>
              <a:rPr lang="nl-BE" b="0" dirty="0"/>
              <a:t>Hebben de volgende actoren waarmee je werkt een </a:t>
            </a:r>
            <a:r>
              <a:rPr lang="nl-BE" dirty="0"/>
              <a:t>formeel beleid </a:t>
            </a:r>
            <a:r>
              <a:rPr lang="nl-BE" b="0" dirty="0"/>
              <a:t>in het kader van seksuele intimidatie of grensoverschrijdend gedrag? </a:t>
            </a:r>
          </a:p>
        </p:txBody>
      </p:sp>
      <p:sp>
        <p:nvSpPr>
          <p:cNvPr id="9" name="Content Placeholder 8"/>
          <p:cNvSpPr>
            <a:spLocks noGrp="1"/>
          </p:cNvSpPr>
          <p:nvPr>
            <p:ph sz="half" idx="2"/>
          </p:nvPr>
        </p:nvSpPr>
        <p:spPr>
          <a:xfrm>
            <a:off x="587375" y="5915627"/>
            <a:ext cx="8527128" cy="796734"/>
          </a:xfrm>
        </p:spPr>
        <p:txBody>
          <a:bodyPr>
            <a:normAutofit/>
          </a:bodyPr>
          <a:lstStyle/>
          <a:p>
            <a:pPr marL="457200" lvl="1" indent="0">
              <a:buNone/>
            </a:pPr>
            <a:r>
              <a:rPr lang="nl-BE" sz="2000" dirty="0">
                <a:solidFill>
                  <a:schemeClr val="accent5">
                    <a:lumMod val="75000"/>
                  </a:schemeClr>
                </a:solidFill>
              </a:rPr>
              <a:t>Tijdelijken zijn minder op de hoogte van het bestaan van een formeel beleid</a:t>
            </a:r>
          </a:p>
        </p:txBody>
      </p:sp>
    </p:spTree>
    <p:extLst>
      <p:ext uri="{BB962C8B-B14F-4D97-AF65-F5344CB8AC3E}">
        <p14:creationId xmlns:p14="http://schemas.microsoft.com/office/powerpoint/2010/main" val="303060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r"/>
            <a:r>
              <a:rPr lang="nl-BE" dirty="0"/>
              <a:t>Aanloop</a:t>
            </a:r>
          </a:p>
        </p:txBody>
      </p:sp>
      <p:sp>
        <p:nvSpPr>
          <p:cNvPr id="3" name="Tijdelijke aanduiding voor datum 2"/>
          <p:cNvSpPr>
            <a:spLocks noGrp="1"/>
          </p:cNvSpPr>
          <p:nvPr>
            <p:ph type="dt" sz="half" idx="10"/>
          </p:nvPr>
        </p:nvSpPr>
        <p:spPr/>
        <p:txBody>
          <a:bodyPr/>
          <a:lstStyle/>
          <a:p>
            <a:r>
              <a:rPr lang="nl-BE"/>
              <a:t>Sven Gatz  Vlaams minister van cultuur, media, jeugd en Brussel</a:t>
            </a:r>
            <a:endParaRPr lang="nl-BE" dirty="0"/>
          </a:p>
        </p:txBody>
      </p:sp>
      <p:sp>
        <p:nvSpPr>
          <p:cNvPr id="7" name="Tijdelijke aanduiding voor inhoud 6">
            <a:extLst>
              <a:ext uri="{FF2B5EF4-FFF2-40B4-BE49-F238E27FC236}">
                <a16:creationId xmlns:a16="http://schemas.microsoft.com/office/drawing/2014/main" id="{7C104184-9FAC-46C9-8F2F-8EAC1956339C}"/>
              </a:ext>
            </a:extLst>
          </p:cNvPr>
          <p:cNvSpPr>
            <a:spLocks noGrp="1"/>
          </p:cNvSpPr>
          <p:nvPr>
            <p:ph idx="1"/>
          </p:nvPr>
        </p:nvSpPr>
        <p:spPr/>
        <p:txBody>
          <a:bodyPr>
            <a:normAutofit lnSpcReduction="10000"/>
          </a:bodyPr>
          <a:lstStyle/>
          <a:p>
            <a:r>
              <a:rPr lang="nl-BE" dirty="0" err="1"/>
              <a:t>Rondetafel</a:t>
            </a:r>
            <a:r>
              <a:rPr lang="nl-BE" dirty="0"/>
              <a:t> met sector: 7 februari 2018 met 10 sectororganisaties(*)</a:t>
            </a:r>
          </a:p>
          <a:p>
            <a:pPr marL="0" indent="0">
              <a:buNone/>
            </a:pPr>
            <a:endParaRPr lang="nl-BE" dirty="0"/>
          </a:p>
          <a:p>
            <a:r>
              <a:rPr lang="nl-BE" dirty="0"/>
              <a:t>Doel: samen met de sector een aantal acties uitwerken, o.m.</a:t>
            </a:r>
          </a:p>
          <a:p>
            <a:pPr marL="0" indent="0">
              <a:buNone/>
            </a:pPr>
            <a:endParaRPr lang="nl-BE" dirty="0"/>
          </a:p>
          <a:p>
            <a:pPr marL="0" indent="0">
              <a:buNone/>
            </a:pPr>
            <a:r>
              <a:rPr lang="nl-BE" dirty="0"/>
              <a:t>	-	Een </a:t>
            </a:r>
            <a:r>
              <a:rPr lang="nl-BE" b="1" u="sng" dirty="0"/>
              <a:t>brede bevraging in de sector </a:t>
            </a:r>
            <a:r>
              <a:rPr lang="nl-BE" dirty="0"/>
              <a:t>om een beeld te krijgen 		van de omvang van de problematiek</a:t>
            </a:r>
          </a:p>
          <a:p>
            <a:pPr marL="0" indent="0">
              <a:buNone/>
            </a:pPr>
            <a:r>
              <a:rPr lang="nl-BE" dirty="0"/>
              <a:t>	-	Uitwerken van een </a:t>
            </a:r>
            <a:r>
              <a:rPr lang="nl-BE" b="1" u="sng" dirty="0"/>
              <a:t>actieplan </a:t>
            </a:r>
          </a:p>
          <a:p>
            <a:pPr marL="0" indent="0">
              <a:buNone/>
            </a:pPr>
            <a:endParaRPr lang="nl-BE" dirty="0"/>
          </a:p>
          <a:p>
            <a:pPr marL="0" indent="0">
              <a:buNone/>
            </a:pPr>
            <a:r>
              <a:rPr lang="nl-BE" sz="1500" i="1" dirty="0"/>
              <a:t>(*) OKO (overleg kunstenorganisaties, Sociaal Fonds Podiumkunsten, </a:t>
            </a:r>
            <a:r>
              <a:rPr lang="nl-BE" sz="1500" i="1" dirty="0" err="1"/>
              <a:t>Mediarte</a:t>
            </a:r>
            <a:r>
              <a:rPr lang="nl-BE" sz="1500" i="1" dirty="0"/>
              <a:t>, Vlaamse Onafhankelijke Televisieproducenten, Vereniging Vlaamse Journalisten, Kunstenpunt, Acteursgilde, VRT, Unie van Regisseurs, Scenaristengilde, ACLVB, ACOD, ACV</a:t>
            </a:r>
          </a:p>
          <a:p>
            <a:pPr marL="0" indent="0">
              <a:buNone/>
            </a:pPr>
            <a:endParaRPr lang="nl-BE" dirty="0"/>
          </a:p>
          <a:p>
            <a:endParaRPr lang="nl-BE" dirty="0"/>
          </a:p>
        </p:txBody>
      </p:sp>
    </p:spTree>
    <p:extLst>
      <p:ext uri="{BB962C8B-B14F-4D97-AF65-F5344CB8AC3E}">
        <p14:creationId xmlns:p14="http://schemas.microsoft.com/office/powerpoint/2010/main" val="7648062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45061" y="500062"/>
            <a:ext cx="8705255" cy="1325563"/>
          </a:xfrm>
        </p:spPr>
        <p:txBody>
          <a:bodyPr>
            <a:noAutofit/>
          </a:bodyPr>
          <a:lstStyle/>
          <a:p>
            <a:r>
              <a:rPr lang="nl-BE" sz="2800" i="1" u="sng" dirty="0">
                <a:solidFill>
                  <a:schemeClr val="tx2"/>
                </a:solidFill>
              </a:rPr>
              <a:t>Indien formeel beleid: </a:t>
            </a:r>
            <a:r>
              <a:rPr lang="nl-BE" sz="2800" i="1" dirty="0">
                <a:solidFill>
                  <a:schemeClr val="tx2"/>
                </a:solidFill>
              </a:rPr>
              <a:t>heeft men er vertrouwen in dat een klacht over seksuele intimidatie op gepaste wijze zou behandeld worden als iemand het zou melden bij deze actoren/organisatie</a:t>
            </a:r>
            <a:br>
              <a:rPr lang="nl-BE" sz="2800" dirty="0"/>
            </a:br>
            <a:endParaRPr lang="nl-BE" sz="2800" dirty="0"/>
          </a:p>
        </p:txBody>
      </p:sp>
      <p:sp>
        <p:nvSpPr>
          <p:cNvPr id="11" name="Content Placeholder 8"/>
          <p:cNvSpPr txBox="1">
            <a:spLocks/>
          </p:cNvSpPr>
          <p:nvPr/>
        </p:nvSpPr>
        <p:spPr>
          <a:xfrm>
            <a:off x="2845061" y="6176963"/>
            <a:ext cx="7169093" cy="95679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nl-BE" sz="2000" dirty="0">
                <a:solidFill>
                  <a:schemeClr val="accent5">
                    <a:lumMod val="75000"/>
                  </a:schemeClr>
                </a:solidFill>
              </a:rPr>
              <a:t>Tijdelijken hebben minder vertrouwen in werkgevers</a:t>
            </a:r>
          </a:p>
        </p:txBody>
      </p:sp>
      <p:graphicFrame>
        <p:nvGraphicFramePr>
          <p:cNvPr id="12" name="Content Placeholder 5"/>
          <p:cNvGraphicFramePr>
            <a:graphicFrameLocks noGrp="1"/>
          </p:cNvGraphicFramePr>
          <p:nvPr>
            <p:ph idx="1"/>
            <p:extLst/>
          </p:nvPr>
        </p:nvGraphicFramePr>
        <p:xfrm>
          <a:off x="471948" y="1825625"/>
          <a:ext cx="10881852"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01259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Graphic spid="12"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695074" y="365125"/>
            <a:ext cx="8658726" cy="1325563"/>
          </a:xfrm>
        </p:spPr>
        <p:txBody>
          <a:bodyPr>
            <a:noAutofit/>
          </a:bodyPr>
          <a:lstStyle/>
          <a:p>
            <a:r>
              <a:rPr lang="nl-BE" sz="2800" dirty="0"/>
              <a:t>Vind je dat grensoverschrijdend gedrag over het algemeen makkelijk of moeilijk bespreekbaar is binnen de organisatie(s) waar(mee) je werkt? (n=2100)</a:t>
            </a:r>
            <a:br>
              <a:rPr lang="nl-BE" sz="2800" dirty="0"/>
            </a:br>
            <a:endParaRPr lang="nl-BE" sz="2800" dirty="0"/>
          </a:p>
        </p:txBody>
      </p:sp>
      <p:graphicFrame>
        <p:nvGraphicFramePr>
          <p:cNvPr id="11" name="Content Placeholder 10"/>
          <p:cNvGraphicFramePr>
            <a:graphicFrameLocks noGrp="1"/>
          </p:cNvGraphicFramePr>
          <p:nvPr>
            <p:ph sz="quarter" idx="4294967295"/>
            <p:extLst/>
          </p:nvPr>
        </p:nvGraphicFramePr>
        <p:xfrm>
          <a:off x="1342103" y="1690688"/>
          <a:ext cx="9350478"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2267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15"/>
          <p:cNvGraphicFramePr>
            <a:graphicFrameLocks/>
          </p:cNvGraphicFramePr>
          <p:nvPr>
            <p:extLst/>
          </p:nvPr>
        </p:nvGraphicFramePr>
        <p:xfrm>
          <a:off x="839789" y="1814053"/>
          <a:ext cx="11352212" cy="503158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Placeholder 8"/>
          <p:cNvSpPr>
            <a:spLocks noGrp="1"/>
          </p:cNvSpPr>
          <p:nvPr>
            <p:ph type="body" idx="1"/>
          </p:nvPr>
        </p:nvSpPr>
        <p:spPr>
          <a:xfrm>
            <a:off x="2807368" y="111670"/>
            <a:ext cx="8301910" cy="1422161"/>
          </a:xfrm>
        </p:spPr>
        <p:txBody>
          <a:bodyPr>
            <a:normAutofit lnSpcReduction="10000"/>
          </a:bodyPr>
          <a:lstStyle/>
          <a:p>
            <a:r>
              <a:rPr lang="nl-BE" b="0" i="1" dirty="0">
                <a:solidFill>
                  <a:schemeClr val="tx2"/>
                </a:solidFill>
              </a:rPr>
              <a:t>Personen die ooit overwogen hebben om iemand of een organisatie te contacteren om GOG te melden maar dit uiteindelijk deden</a:t>
            </a:r>
          </a:p>
          <a:p>
            <a:r>
              <a:rPr lang="nl-BE" b="0" i="1" dirty="0">
                <a:solidFill>
                  <a:schemeClr val="accent2"/>
                </a:solidFill>
              </a:rPr>
              <a:t>Reden van niet melden (n=284)</a:t>
            </a:r>
          </a:p>
        </p:txBody>
      </p:sp>
    </p:spTree>
    <p:extLst>
      <p:ext uri="{BB962C8B-B14F-4D97-AF65-F5344CB8AC3E}">
        <p14:creationId xmlns:p14="http://schemas.microsoft.com/office/powerpoint/2010/main" val="2804870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a:t>Besluit</a:t>
            </a:r>
            <a:endParaRPr lang="en-US" dirty="0"/>
          </a:p>
        </p:txBody>
      </p:sp>
      <p:sp>
        <p:nvSpPr>
          <p:cNvPr id="8" name="Content Placeholder 7"/>
          <p:cNvSpPr>
            <a:spLocks noGrp="1"/>
          </p:cNvSpPr>
          <p:nvPr>
            <p:ph idx="1"/>
          </p:nvPr>
        </p:nvSpPr>
        <p:spPr/>
        <p:txBody>
          <a:bodyPr>
            <a:normAutofit fontScale="85000" lnSpcReduction="20000"/>
          </a:bodyPr>
          <a:lstStyle/>
          <a:p>
            <a:r>
              <a:rPr lang="nl-BE" b="1" dirty="0"/>
              <a:t>(Relatief) hoge prevalentie van </a:t>
            </a:r>
            <a:r>
              <a:rPr lang="nl-BE" b="1" dirty="0" err="1"/>
              <a:t>GoG</a:t>
            </a:r>
            <a:endParaRPr lang="nl-BE" b="1" dirty="0"/>
          </a:p>
          <a:p>
            <a:pPr lvl="1"/>
            <a:r>
              <a:rPr lang="nl-BE" dirty="0"/>
              <a:t>Verschillende vormen van </a:t>
            </a:r>
            <a:r>
              <a:rPr lang="nl-BE" dirty="0" err="1"/>
              <a:t>GoG</a:t>
            </a:r>
            <a:r>
              <a:rPr lang="nl-BE" dirty="0"/>
              <a:t> leiden tot hogere arbeidsontevredenheid en kans op uitstroom</a:t>
            </a:r>
          </a:p>
          <a:p>
            <a:r>
              <a:rPr lang="nl-BE" b="1" dirty="0"/>
              <a:t>Bijzondere risicogroepen</a:t>
            </a:r>
          </a:p>
          <a:p>
            <a:pPr lvl="1"/>
            <a:r>
              <a:rPr lang="nl-BE" dirty="0"/>
              <a:t>Vrouwen</a:t>
            </a:r>
          </a:p>
          <a:p>
            <a:pPr lvl="1"/>
            <a:r>
              <a:rPr lang="nl-BE" dirty="0"/>
              <a:t>Status</a:t>
            </a:r>
          </a:p>
          <a:p>
            <a:pPr lvl="1"/>
            <a:r>
              <a:rPr lang="nl-BE" dirty="0"/>
              <a:t>Jobkenmerken </a:t>
            </a:r>
          </a:p>
          <a:p>
            <a:r>
              <a:rPr lang="nl-BE" b="1" dirty="0"/>
              <a:t>Coping</a:t>
            </a:r>
          </a:p>
          <a:p>
            <a:pPr lvl="1"/>
            <a:r>
              <a:rPr lang="nl-BE" dirty="0"/>
              <a:t>Slechts een klein aandeel meldt </a:t>
            </a:r>
            <a:r>
              <a:rPr lang="nl-BE" dirty="0" err="1"/>
              <a:t>GoG</a:t>
            </a:r>
            <a:endParaRPr lang="nl-BE" dirty="0"/>
          </a:p>
          <a:p>
            <a:pPr lvl="1"/>
            <a:r>
              <a:rPr lang="nl-BE" dirty="0"/>
              <a:t>Voornamelijk sociale coping en vermijdingsgedrag, zeker bij</a:t>
            </a:r>
          </a:p>
          <a:p>
            <a:pPr lvl="2"/>
            <a:r>
              <a:rPr lang="nl-BE" dirty="0"/>
              <a:t>Vrouwen</a:t>
            </a:r>
          </a:p>
          <a:p>
            <a:pPr lvl="2"/>
            <a:r>
              <a:rPr lang="nl-BE" dirty="0"/>
              <a:t>Tijdelijke contracten en freelancers</a:t>
            </a:r>
          </a:p>
          <a:p>
            <a:r>
              <a:rPr lang="nl-BE" b="1" dirty="0"/>
              <a:t>Barrières</a:t>
            </a:r>
          </a:p>
          <a:p>
            <a:pPr lvl="1"/>
            <a:r>
              <a:rPr lang="nl-BE" dirty="0"/>
              <a:t>Grote competitiviteit, informele selectie, tijdelijke contracten, ‘charismatisch’ leiderschap en lichamelijkheid </a:t>
            </a:r>
          </a:p>
          <a:p>
            <a:endParaRPr lang="nl-BE" dirty="0"/>
          </a:p>
        </p:txBody>
      </p:sp>
    </p:spTree>
    <p:extLst>
      <p:ext uri="{BB962C8B-B14F-4D97-AF65-F5344CB8AC3E}">
        <p14:creationId xmlns:p14="http://schemas.microsoft.com/office/powerpoint/2010/main" val="3382417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el 16"/>
          <p:cNvSpPr>
            <a:spLocks noGrp="1"/>
          </p:cNvSpPr>
          <p:nvPr>
            <p:ph type="ctrTitle"/>
          </p:nvPr>
        </p:nvSpPr>
        <p:spPr>
          <a:xfrm>
            <a:off x="908159" y="1607344"/>
            <a:ext cx="10675804" cy="2278856"/>
          </a:xfrm>
        </p:spPr>
        <p:txBody>
          <a:bodyPr/>
          <a:lstStyle/>
          <a:p>
            <a:pPr algn="ctr">
              <a:lnSpc>
                <a:spcPts val="4922"/>
              </a:lnSpc>
            </a:pPr>
            <a:br>
              <a:rPr lang="nl-NL" sz="4219" u="none" dirty="0"/>
            </a:br>
            <a:br>
              <a:rPr lang="nl-NL" sz="4219" u="none" dirty="0"/>
            </a:br>
            <a:r>
              <a:rPr lang="nl-BE" sz="4400" u="none" dirty="0"/>
              <a:t>Genderrelaties en grensoverschrijdend gedrag in de cultuur- en mediasector in Vlaanderen </a:t>
            </a:r>
            <a:endParaRPr lang="nl-NL" sz="4400" u="none" dirty="0"/>
          </a:p>
        </p:txBody>
      </p:sp>
      <p:sp>
        <p:nvSpPr>
          <p:cNvPr id="18" name="Ondertitel 17"/>
          <p:cNvSpPr>
            <a:spLocks noGrp="1"/>
          </p:cNvSpPr>
          <p:nvPr>
            <p:ph type="subTitle" idx="1"/>
          </p:nvPr>
        </p:nvSpPr>
        <p:spPr/>
        <p:txBody>
          <a:bodyPr/>
          <a:lstStyle/>
          <a:p>
            <a:pPr algn="ctr"/>
            <a:r>
              <a:rPr lang="nl-NL" dirty="0">
                <a:solidFill>
                  <a:schemeClr val="bg1"/>
                </a:solidFill>
              </a:rPr>
              <a:t>26 juni 2018 </a:t>
            </a:r>
          </a:p>
        </p:txBody>
      </p:sp>
      <p:sp>
        <p:nvSpPr>
          <p:cNvPr id="22" name="Tijdelijke aanduiding voor afbeelding 21"/>
          <p:cNvSpPr>
            <a:spLocks noGrp="1"/>
          </p:cNvSpPr>
          <p:nvPr>
            <p:ph type="pic" sz="quarter" idx="14"/>
          </p:nvPr>
        </p:nvSpPr>
        <p:spPr/>
      </p:sp>
      <p:pic>
        <p:nvPicPr>
          <p:cNvPr id="13" name="Picture 12" descr="logo_cudos"/>
          <p:cNvPicPr>
            <a:picLocks noGrp="1" noChangeAspect="1" noChangeArrowheads="1"/>
          </p:cNvPicPr>
          <p:nvPr/>
        </p:nvPicPr>
        <p:blipFill>
          <a:blip r:embed="rId2" cstate="print"/>
          <a:srcRect l="-2100" r="-2100"/>
          <a:stretch>
            <a:fillRect/>
          </a:stretch>
        </p:blipFill>
        <p:spPr>
          <a:xfrm>
            <a:off x="1943696" y="6066487"/>
            <a:ext cx="1511721" cy="374332"/>
          </a:xfrm>
          <a:prstGeom prst="rect">
            <a:avLst/>
          </a:prstGeom>
        </p:spPr>
      </p:pic>
      <p:pic>
        <p:nvPicPr>
          <p:cNvPr id="4100" name="Picture 4" descr="Afbeeldingsresultaat voor vlaamse overheid logo"/>
          <p:cNvPicPr preferRelativeResize="0">
            <a:picLocks noGrp="1" noChangeAspect="1" noChangeArrowheads="1"/>
          </p:cNvPicPr>
          <p:nvPr>
            <p:ph type="pic" sz="quarter" idx="12"/>
          </p:nvPr>
        </p:nvPicPr>
        <p:blipFill rotWithShape="1">
          <a:blip r:embed="rId3">
            <a:extLst>
              <a:ext uri="{28A0092B-C50C-407E-A947-70E740481C1C}">
                <a14:useLocalDpi xmlns:a14="http://schemas.microsoft.com/office/drawing/2010/main" val="0"/>
              </a:ext>
            </a:extLst>
          </a:blip>
          <a:srcRect l="-2917" t="11834" r="-2917" b="45166"/>
          <a:stretch/>
        </p:blipFill>
        <p:spPr bwMode="auto">
          <a:xfrm>
            <a:off x="3817441" y="5887569"/>
            <a:ext cx="1607344" cy="653063"/>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quarter" idx="10"/>
          </p:nvPr>
        </p:nvSpPr>
        <p:spPr/>
        <p:txBody>
          <a:bodyPr/>
          <a:lstStyle/>
          <a:p>
            <a:endParaRPr lang="nl-BE"/>
          </a:p>
        </p:txBody>
      </p:sp>
      <p:sp>
        <p:nvSpPr>
          <p:cNvPr id="4" name="Picture Placeholder 3"/>
          <p:cNvSpPr>
            <a:spLocks noGrp="1"/>
          </p:cNvSpPr>
          <p:nvPr>
            <p:ph type="pic" sz="quarter" idx="13"/>
          </p:nvPr>
        </p:nvSpPr>
        <p:spPr/>
      </p:sp>
      <p:pic>
        <p:nvPicPr>
          <p:cNvPr id="10" name="Picture 2" descr="https://styleguide.ugent.be/files/uploads/logo_UGent_NL_RGB_2400_kleur_witb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43703" y="-73479"/>
            <a:ext cx="1301101" cy="10408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08539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r"/>
            <a:r>
              <a:rPr lang="nl-BE" dirty="0"/>
              <a:t>Eerste reactie op resultaten</a:t>
            </a:r>
          </a:p>
        </p:txBody>
      </p:sp>
      <p:sp>
        <p:nvSpPr>
          <p:cNvPr id="3" name="Tijdelijke aanduiding voor datum 2"/>
          <p:cNvSpPr>
            <a:spLocks noGrp="1"/>
          </p:cNvSpPr>
          <p:nvPr>
            <p:ph type="dt" sz="half" idx="10"/>
          </p:nvPr>
        </p:nvSpPr>
        <p:spPr/>
        <p:txBody>
          <a:bodyPr/>
          <a:lstStyle/>
          <a:p>
            <a:r>
              <a:rPr lang="nl-BE"/>
              <a:t>Sven Gatz  Vlaams minister van cultuur, media, jeugd en Brussel</a:t>
            </a:r>
            <a:endParaRPr lang="nl-BE" dirty="0"/>
          </a:p>
        </p:txBody>
      </p:sp>
    </p:spTree>
    <p:extLst>
      <p:ext uri="{BB962C8B-B14F-4D97-AF65-F5344CB8AC3E}">
        <p14:creationId xmlns:p14="http://schemas.microsoft.com/office/powerpoint/2010/main" val="17841876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r"/>
            <a:r>
              <a:rPr lang="nl-BE" dirty="0"/>
              <a:t>Actieplan (1)</a:t>
            </a:r>
          </a:p>
        </p:txBody>
      </p:sp>
      <p:sp>
        <p:nvSpPr>
          <p:cNvPr id="3" name="Tijdelijke aanduiding voor datum 2"/>
          <p:cNvSpPr>
            <a:spLocks noGrp="1"/>
          </p:cNvSpPr>
          <p:nvPr>
            <p:ph type="dt" sz="half" idx="10"/>
          </p:nvPr>
        </p:nvSpPr>
        <p:spPr/>
        <p:txBody>
          <a:bodyPr/>
          <a:lstStyle/>
          <a:p>
            <a:r>
              <a:rPr lang="nl-BE"/>
              <a:t>Sven Gatz  Vlaams minister van cultuur, media, jeugd en Brussel</a:t>
            </a:r>
            <a:endParaRPr lang="nl-BE" dirty="0"/>
          </a:p>
        </p:txBody>
      </p:sp>
      <p:sp>
        <p:nvSpPr>
          <p:cNvPr id="7" name="Tijdelijke aanduiding voor inhoud 6">
            <a:extLst>
              <a:ext uri="{FF2B5EF4-FFF2-40B4-BE49-F238E27FC236}">
                <a16:creationId xmlns:a16="http://schemas.microsoft.com/office/drawing/2014/main" id="{7C104184-9FAC-46C9-8F2F-8EAC1956339C}"/>
              </a:ext>
            </a:extLst>
          </p:cNvPr>
          <p:cNvSpPr>
            <a:spLocks noGrp="1"/>
          </p:cNvSpPr>
          <p:nvPr>
            <p:ph idx="1"/>
          </p:nvPr>
        </p:nvSpPr>
        <p:spPr>
          <a:xfrm>
            <a:off x="838199" y="1825625"/>
            <a:ext cx="10850217" cy="4351338"/>
          </a:xfrm>
        </p:spPr>
        <p:txBody>
          <a:bodyPr>
            <a:normAutofit/>
          </a:bodyPr>
          <a:lstStyle/>
          <a:p>
            <a:r>
              <a:rPr lang="nl-BE" dirty="0"/>
              <a:t>Op de </a:t>
            </a:r>
            <a:r>
              <a:rPr lang="nl-BE" dirty="0" err="1"/>
              <a:t>rondetafel</a:t>
            </a:r>
            <a:r>
              <a:rPr lang="nl-BE" dirty="0"/>
              <a:t> werd beslist </a:t>
            </a:r>
            <a:r>
              <a:rPr lang="nl-BE" b="1" u="sng" dirty="0"/>
              <a:t>3 werkgroepen </a:t>
            </a:r>
            <a:r>
              <a:rPr lang="nl-BE" dirty="0"/>
              <a:t>op te richten</a:t>
            </a:r>
          </a:p>
          <a:p>
            <a:pPr marL="0" indent="0">
              <a:buNone/>
            </a:pPr>
            <a:r>
              <a:rPr lang="nl-BE" sz="1500" i="1" dirty="0"/>
              <a:t>	</a:t>
            </a:r>
            <a:r>
              <a:rPr lang="nl-BE" sz="2400" dirty="0"/>
              <a:t>1) preventie</a:t>
            </a:r>
          </a:p>
          <a:p>
            <a:pPr marL="0" indent="0">
              <a:buNone/>
            </a:pPr>
            <a:r>
              <a:rPr lang="nl-BE" sz="2400" dirty="0"/>
              <a:t>	2) procedures om klachten te melden </a:t>
            </a:r>
          </a:p>
          <a:p>
            <a:pPr marL="0" indent="0">
              <a:buNone/>
            </a:pPr>
            <a:r>
              <a:rPr lang="nl-BE" sz="2400" dirty="0"/>
              <a:t>	3) sanctionering </a:t>
            </a:r>
          </a:p>
          <a:p>
            <a:pPr marL="0" indent="0">
              <a:buNone/>
            </a:pPr>
            <a:r>
              <a:rPr lang="nl-BE" dirty="0"/>
              <a:t>In de loop van de maanden maart en april formuleerden de werkgroepen acties vanuit telkens drie perspectieven: </a:t>
            </a:r>
          </a:p>
          <a:p>
            <a:pPr marL="0" indent="0">
              <a:buNone/>
            </a:pPr>
            <a:r>
              <a:rPr lang="nl-BE" sz="2400" dirty="0"/>
              <a:t>	A) op het niveau van organisaties met specifieke aandacht voor freelancers</a:t>
            </a:r>
          </a:p>
          <a:p>
            <a:pPr marL="0" indent="0">
              <a:buNone/>
            </a:pPr>
            <a:r>
              <a:rPr lang="nl-BE" sz="2400" dirty="0"/>
              <a:t>	B) sectorspecifiek </a:t>
            </a:r>
          </a:p>
          <a:p>
            <a:pPr marL="0" indent="0">
              <a:buNone/>
            </a:pPr>
            <a:r>
              <a:rPr lang="nl-BE" sz="2400" dirty="0"/>
              <a:t>	C) algemeen (sector overschrijdend) </a:t>
            </a:r>
            <a:r>
              <a:rPr lang="nl-BE" sz="2400" i="1" dirty="0"/>
              <a:t> </a:t>
            </a:r>
          </a:p>
          <a:p>
            <a:pPr marL="0" indent="0">
              <a:buNone/>
            </a:pPr>
            <a:endParaRPr lang="nl-BE" dirty="0"/>
          </a:p>
          <a:p>
            <a:endParaRPr lang="nl-BE" dirty="0"/>
          </a:p>
        </p:txBody>
      </p:sp>
    </p:spTree>
    <p:extLst>
      <p:ext uri="{BB962C8B-B14F-4D97-AF65-F5344CB8AC3E}">
        <p14:creationId xmlns:p14="http://schemas.microsoft.com/office/powerpoint/2010/main" val="243115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r"/>
            <a:r>
              <a:rPr lang="nl-BE" dirty="0"/>
              <a:t>Actieplan (2)</a:t>
            </a:r>
          </a:p>
        </p:txBody>
      </p:sp>
      <p:sp>
        <p:nvSpPr>
          <p:cNvPr id="3" name="Tijdelijke aanduiding voor datum 2"/>
          <p:cNvSpPr>
            <a:spLocks noGrp="1"/>
          </p:cNvSpPr>
          <p:nvPr>
            <p:ph type="dt" sz="half" idx="10"/>
          </p:nvPr>
        </p:nvSpPr>
        <p:spPr/>
        <p:txBody>
          <a:bodyPr/>
          <a:lstStyle/>
          <a:p>
            <a:r>
              <a:rPr lang="nl-BE"/>
              <a:t>Sven Gatz  Vlaams minister van cultuur, media, jeugd en Brussel</a:t>
            </a:r>
            <a:endParaRPr lang="nl-BE" dirty="0"/>
          </a:p>
        </p:txBody>
      </p:sp>
      <p:sp>
        <p:nvSpPr>
          <p:cNvPr id="7" name="Tijdelijke aanduiding voor inhoud 6">
            <a:extLst>
              <a:ext uri="{FF2B5EF4-FFF2-40B4-BE49-F238E27FC236}">
                <a16:creationId xmlns:a16="http://schemas.microsoft.com/office/drawing/2014/main" id="{7C104184-9FAC-46C9-8F2F-8EAC1956339C}"/>
              </a:ext>
            </a:extLst>
          </p:cNvPr>
          <p:cNvSpPr>
            <a:spLocks noGrp="1"/>
          </p:cNvSpPr>
          <p:nvPr>
            <p:ph idx="1"/>
          </p:nvPr>
        </p:nvSpPr>
        <p:spPr>
          <a:xfrm>
            <a:off x="838199" y="1825625"/>
            <a:ext cx="10850217" cy="4351338"/>
          </a:xfrm>
        </p:spPr>
        <p:txBody>
          <a:bodyPr>
            <a:normAutofit/>
          </a:bodyPr>
          <a:lstStyle/>
          <a:p>
            <a:r>
              <a:rPr lang="nl-BE" dirty="0"/>
              <a:t>De voorgestelde acties werden ook getoetst aan de eerste aanbevelingen van de onderzoekers</a:t>
            </a:r>
          </a:p>
          <a:p>
            <a:r>
              <a:rPr lang="nl-BE" dirty="0"/>
              <a:t>3 actieterreinen:</a:t>
            </a:r>
          </a:p>
          <a:p>
            <a:endParaRPr lang="nl-BE" sz="800" dirty="0"/>
          </a:p>
          <a:p>
            <a:pPr lvl="1">
              <a:buFont typeface="Wingdings" panose="05000000000000000000" pitchFamily="2" charset="2"/>
              <a:buChar char="q"/>
            </a:pPr>
            <a:r>
              <a:rPr lang="nl-BE" dirty="0"/>
              <a:t>	</a:t>
            </a:r>
            <a:r>
              <a:rPr lang="nl-BE" u="sng" dirty="0"/>
              <a:t>Actieterrein 1</a:t>
            </a:r>
            <a:r>
              <a:rPr lang="nl-BE" dirty="0"/>
              <a:t>: Opzetten van procedures om grensoverschrijdend gedrag te 			</a:t>
            </a:r>
            <a:r>
              <a:rPr lang="nl-BE" b="1" dirty="0"/>
              <a:t>melden en klachten op te volgen</a:t>
            </a:r>
          </a:p>
          <a:p>
            <a:pPr marL="457200" lvl="1" indent="0">
              <a:buNone/>
            </a:pPr>
            <a:endParaRPr lang="nl-BE" b="1" dirty="0"/>
          </a:p>
          <a:p>
            <a:pPr lvl="1">
              <a:buFont typeface="Wingdings" panose="05000000000000000000" pitchFamily="2" charset="2"/>
              <a:buChar char="q"/>
            </a:pPr>
            <a:r>
              <a:rPr lang="nl-BE" dirty="0"/>
              <a:t>	</a:t>
            </a:r>
            <a:r>
              <a:rPr lang="nl-BE" u="sng" dirty="0"/>
              <a:t>Actieterrein 2</a:t>
            </a:r>
            <a:r>
              <a:rPr lang="nl-BE" dirty="0"/>
              <a:t>:  Er wordt ingezet op </a:t>
            </a:r>
            <a:r>
              <a:rPr lang="nl-BE" b="1" dirty="0"/>
              <a:t>herstel en sanctionering</a:t>
            </a:r>
          </a:p>
          <a:p>
            <a:pPr marL="457200" lvl="1" indent="0">
              <a:buNone/>
            </a:pPr>
            <a:endParaRPr lang="nl-BE" b="1" dirty="0"/>
          </a:p>
          <a:p>
            <a:pPr lvl="1">
              <a:buFont typeface="Wingdings" panose="05000000000000000000" pitchFamily="2" charset="2"/>
              <a:buChar char="q"/>
            </a:pPr>
            <a:r>
              <a:rPr lang="nl-BE" dirty="0"/>
              <a:t>	</a:t>
            </a:r>
            <a:r>
              <a:rPr lang="nl-BE" u="sng" dirty="0"/>
              <a:t>Actieterrein 3</a:t>
            </a:r>
            <a:r>
              <a:rPr lang="nl-BE" dirty="0"/>
              <a:t>:  Er wordt ingezet op </a:t>
            </a:r>
            <a:r>
              <a:rPr lang="nl-BE" b="1" dirty="0"/>
              <a:t>sensibilisering en kennisdeling</a:t>
            </a:r>
            <a:endParaRPr lang="nl-BE" sz="2000" b="1" i="1" dirty="0"/>
          </a:p>
          <a:p>
            <a:pPr>
              <a:buFont typeface="Wingdings" panose="05000000000000000000" pitchFamily="2" charset="2"/>
              <a:buChar char="q"/>
            </a:pPr>
            <a:endParaRPr lang="nl-BE" b="1" dirty="0"/>
          </a:p>
          <a:p>
            <a:endParaRPr lang="nl-BE" dirty="0"/>
          </a:p>
        </p:txBody>
      </p:sp>
    </p:spTree>
    <p:extLst>
      <p:ext uri="{BB962C8B-B14F-4D97-AF65-F5344CB8AC3E}">
        <p14:creationId xmlns:p14="http://schemas.microsoft.com/office/powerpoint/2010/main" val="29162384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lvl="1" algn="r"/>
            <a:br>
              <a:rPr lang="nl-BE" sz="3200" u="sng" dirty="0"/>
            </a:br>
            <a:r>
              <a:rPr lang="nl-BE" sz="3200" dirty="0"/>
              <a:t>1. Opzetten van procedures om grensoverschrijdend gedrag te </a:t>
            </a:r>
            <a:r>
              <a:rPr lang="nl-BE" sz="3200" b="1" dirty="0"/>
              <a:t>melden en klachten op te volgen</a:t>
            </a:r>
          </a:p>
        </p:txBody>
      </p:sp>
      <p:sp>
        <p:nvSpPr>
          <p:cNvPr id="3" name="Tijdelijke aanduiding voor datum 2"/>
          <p:cNvSpPr>
            <a:spLocks noGrp="1"/>
          </p:cNvSpPr>
          <p:nvPr>
            <p:ph type="dt" sz="half" idx="10"/>
          </p:nvPr>
        </p:nvSpPr>
        <p:spPr/>
        <p:txBody>
          <a:bodyPr/>
          <a:lstStyle/>
          <a:p>
            <a:r>
              <a:rPr lang="nl-BE"/>
              <a:t>Sven Gatz  Vlaams minister van cultuur, media, jeugd en Brussel</a:t>
            </a:r>
            <a:endParaRPr lang="nl-BE" dirty="0"/>
          </a:p>
        </p:txBody>
      </p:sp>
      <p:sp>
        <p:nvSpPr>
          <p:cNvPr id="7" name="Tijdelijke aanduiding voor inhoud 6">
            <a:extLst>
              <a:ext uri="{FF2B5EF4-FFF2-40B4-BE49-F238E27FC236}">
                <a16:creationId xmlns:a16="http://schemas.microsoft.com/office/drawing/2014/main" id="{7C104184-9FAC-46C9-8F2F-8EAC1956339C}"/>
              </a:ext>
            </a:extLst>
          </p:cNvPr>
          <p:cNvSpPr>
            <a:spLocks noGrp="1"/>
          </p:cNvSpPr>
          <p:nvPr>
            <p:ph idx="1"/>
          </p:nvPr>
        </p:nvSpPr>
        <p:spPr/>
        <p:txBody>
          <a:bodyPr>
            <a:normAutofit/>
          </a:bodyPr>
          <a:lstStyle/>
          <a:p>
            <a:pPr marL="0" indent="0">
              <a:buNone/>
            </a:pPr>
            <a:endParaRPr lang="nl-BE" b="1" dirty="0"/>
          </a:p>
          <a:p>
            <a:endParaRPr lang="nl-BE" dirty="0"/>
          </a:p>
        </p:txBody>
      </p:sp>
      <p:sp>
        <p:nvSpPr>
          <p:cNvPr id="4" name="Tekstvak 3">
            <a:extLst>
              <a:ext uri="{FF2B5EF4-FFF2-40B4-BE49-F238E27FC236}">
                <a16:creationId xmlns:a16="http://schemas.microsoft.com/office/drawing/2014/main" id="{9A61F5A7-2E9E-4B73-8CF8-B4C4D5F27997}"/>
              </a:ext>
            </a:extLst>
          </p:cNvPr>
          <p:cNvSpPr txBox="1"/>
          <p:nvPr/>
        </p:nvSpPr>
        <p:spPr>
          <a:xfrm>
            <a:off x="437321" y="2056686"/>
            <a:ext cx="11322658" cy="4370427"/>
          </a:xfrm>
          <a:prstGeom prst="rect">
            <a:avLst/>
          </a:prstGeom>
          <a:noFill/>
        </p:spPr>
        <p:txBody>
          <a:bodyPr wrap="square" rtlCol="0">
            <a:spAutoFit/>
          </a:bodyPr>
          <a:lstStyle/>
          <a:p>
            <a:pPr marL="342900" indent="-342900">
              <a:buAutoNum type="alphaLcParenR"/>
            </a:pPr>
            <a:r>
              <a:rPr lang="nl-BE" sz="2000" b="1" u="sng" dirty="0"/>
              <a:t>Meldpunt 1712 </a:t>
            </a:r>
            <a:r>
              <a:rPr lang="nl-BE" sz="2000" dirty="0"/>
              <a:t>wordt versterkt </a:t>
            </a:r>
          </a:p>
          <a:p>
            <a:r>
              <a:rPr lang="nl-BE" sz="2000" dirty="0"/>
              <a:t>	</a:t>
            </a:r>
            <a:r>
              <a:rPr lang="nl-BE" sz="1400" dirty="0"/>
              <a:t>- bereikbaarheid (uren)</a:t>
            </a:r>
          </a:p>
          <a:p>
            <a:r>
              <a:rPr lang="nl-BE" sz="1400" dirty="0"/>
              <a:t>	- onthaal via chat</a:t>
            </a:r>
          </a:p>
          <a:p>
            <a:r>
              <a:rPr lang="nl-BE" sz="1400" dirty="0"/>
              <a:t>	- …</a:t>
            </a:r>
          </a:p>
          <a:p>
            <a:r>
              <a:rPr lang="nl-BE" sz="2000" dirty="0"/>
              <a:t>b) Voorbereiding </a:t>
            </a:r>
            <a:r>
              <a:rPr lang="nl-BE" sz="2000" b="1" u="sng" dirty="0"/>
              <a:t>ombudsfunctie voor de cultuur- en audiovisuele sector</a:t>
            </a:r>
            <a:r>
              <a:rPr lang="nl-BE" sz="2000" b="1" dirty="0"/>
              <a:t> </a:t>
            </a:r>
            <a:r>
              <a:rPr lang="nl-BE" sz="2000" dirty="0"/>
              <a:t>ter aanvulling op het meldpunt 1712 (aanspreekpunt en bemiddelaar)</a:t>
            </a:r>
          </a:p>
          <a:p>
            <a:endParaRPr lang="nl-BE" sz="2000" dirty="0"/>
          </a:p>
          <a:p>
            <a:r>
              <a:rPr lang="nl-BE" sz="2000" dirty="0"/>
              <a:t>c) </a:t>
            </a:r>
            <a:r>
              <a:rPr lang="nl-BE" sz="2000" b="1" u="sng" dirty="0"/>
              <a:t>Erkennings- en bemiddelingscommissie </a:t>
            </a:r>
            <a:r>
              <a:rPr lang="nl-BE" sz="2000" dirty="0"/>
              <a:t>voor slachtoffers van historisch misbruik wordt uitgebreid en aangevuld met experten uit de cultuur- en audiovisuele sector</a:t>
            </a:r>
          </a:p>
          <a:p>
            <a:endParaRPr lang="nl-BE" sz="2000" dirty="0"/>
          </a:p>
          <a:p>
            <a:r>
              <a:rPr lang="nl-BE" sz="2000" dirty="0"/>
              <a:t>d) De </a:t>
            </a:r>
            <a:r>
              <a:rPr lang="nl-BE" sz="2000" b="1" u="sng" dirty="0"/>
              <a:t>lotgenotencontacten historisch misbruik </a:t>
            </a:r>
            <a:r>
              <a:rPr lang="nl-BE" sz="2000" dirty="0"/>
              <a:t>worden gecontinueerd en toegankelijk gemaakt voor slachtoffers van seksueel grensoverschrijdend gedrag in de cultuur- en audiovisuele sector.</a:t>
            </a:r>
          </a:p>
          <a:p>
            <a:endParaRPr lang="nl-BE" sz="1600" dirty="0"/>
          </a:p>
          <a:p>
            <a:endParaRPr lang="nl-BE" sz="1600" dirty="0"/>
          </a:p>
          <a:p>
            <a:endParaRPr lang="nl-BE" dirty="0"/>
          </a:p>
        </p:txBody>
      </p:sp>
    </p:spTree>
    <p:extLst>
      <p:ext uri="{BB962C8B-B14F-4D97-AF65-F5344CB8AC3E}">
        <p14:creationId xmlns:p14="http://schemas.microsoft.com/office/powerpoint/2010/main" val="22412939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lvl="1" algn="r"/>
            <a:br>
              <a:rPr lang="nl-BE" sz="3200" u="sng" dirty="0"/>
            </a:br>
            <a:r>
              <a:rPr lang="nl-BE" sz="3200" dirty="0"/>
              <a:t>1. Opzetten van procedures om grensoverschrijdend gedrag te </a:t>
            </a:r>
            <a:r>
              <a:rPr lang="nl-BE" sz="3200" b="1" dirty="0"/>
              <a:t>melden en klachten op te volgen</a:t>
            </a:r>
          </a:p>
        </p:txBody>
      </p:sp>
      <p:sp>
        <p:nvSpPr>
          <p:cNvPr id="3" name="Tijdelijke aanduiding voor datum 2"/>
          <p:cNvSpPr>
            <a:spLocks noGrp="1"/>
          </p:cNvSpPr>
          <p:nvPr>
            <p:ph type="dt" sz="half" idx="10"/>
          </p:nvPr>
        </p:nvSpPr>
        <p:spPr/>
        <p:txBody>
          <a:bodyPr/>
          <a:lstStyle/>
          <a:p>
            <a:r>
              <a:rPr lang="nl-BE"/>
              <a:t>Sven Gatz  Vlaams minister van cultuur, media, jeugd en Brussel</a:t>
            </a:r>
            <a:endParaRPr lang="nl-BE" dirty="0"/>
          </a:p>
        </p:txBody>
      </p:sp>
      <p:sp>
        <p:nvSpPr>
          <p:cNvPr id="7" name="Tijdelijke aanduiding voor inhoud 6">
            <a:extLst>
              <a:ext uri="{FF2B5EF4-FFF2-40B4-BE49-F238E27FC236}">
                <a16:creationId xmlns:a16="http://schemas.microsoft.com/office/drawing/2014/main" id="{7C104184-9FAC-46C9-8F2F-8EAC1956339C}"/>
              </a:ext>
            </a:extLst>
          </p:cNvPr>
          <p:cNvSpPr>
            <a:spLocks noGrp="1"/>
          </p:cNvSpPr>
          <p:nvPr>
            <p:ph idx="1"/>
          </p:nvPr>
        </p:nvSpPr>
        <p:spPr/>
        <p:txBody>
          <a:bodyPr>
            <a:normAutofit/>
          </a:bodyPr>
          <a:lstStyle/>
          <a:p>
            <a:pPr marL="0" indent="0">
              <a:buNone/>
            </a:pPr>
            <a:endParaRPr lang="nl-BE" b="1" dirty="0"/>
          </a:p>
          <a:p>
            <a:endParaRPr lang="nl-BE" dirty="0"/>
          </a:p>
        </p:txBody>
      </p:sp>
      <p:sp>
        <p:nvSpPr>
          <p:cNvPr id="4" name="Tekstvak 3">
            <a:extLst>
              <a:ext uri="{FF2B5EF4-FFF2-40B4-BE49-F238E27FC236}">
                <a16:creationId xmlns:a16="http://schemas.microsoft.com/office/drawing/2014/main" id="{9A61F5A7-2E9E-4B73-8CF8-B4C4D5F27997}"/>
              </a:ext>
            </a:extLst>
          </p:cNvPr>
          <p:cNvSpPr txBox="1"/>
          <p:nvPr/>
        </p:nvSpPr>
        <p:spPr>
          <a:xfrm>
            <a:off x="437321" y="2056686"/>
            <a:ext cx="11322658" cy="2862322"/>
          </a:xfrm>
          <a:prstGeom prst="rect">
            <a:avLst/>
          </a:prstGeom>
          <a:noFill/>
        </p:spPr>
        <p:txBody>
          <a:bodyPr wrap="square" rtlCol="0">
            <a:spAutoFit/>
          </a:bodyPr>
          <a:lstStyle/>
          <a:p>
            <a:endParaRPr lang="nl-BE" sz="2400" dirty="0"/>
          </a:p>
          <a:p>
            <a:r>
              <a:rPr lang="nl-BE" sz="2400" dirty="0"/>
              <a:t>e) </a:t>
            </a:r>
            <a:r>
              <a:rPr lang="nl-BE" sz="2400" b="1" u="sng" dirty="0"/>
              <a:t>Opleidingen tot vertrouwenspersoon </a:t>
            </a:r>
            <a:r>
              <a:rPr lang="nl-BE" sz="2400" dirty="0"/>
              <a:t>voor de hele cultuur- en audiovisuele sector.</a:t>
            </a:r>
          </a:p>
          <a:p>
            <a:endParaRPr lang="nl-BE" sz="2400" dirty="0"/>
          </a:p>
          <a:p>
            <a:r>
              <a:rPr lang="nl-BE" sz="2400" dirty="0"/>
              <a:t>f) Overkoepelend </a:t>
            </a:r>
            <a:r>
              <a:rPr lang="nl-BE" sz="2400" b="1" u="sng" dirty="0"/>
              <a:t>juridisch kader voor freelancers en tijdelijke medewerkers</a:t>
            </a:r>
          </a:p>
          <a:p>
            <a:endParaRPr lang="nl-BE" sz="2400" dirty="0"/>
          </a:p>
          <a:p>
            <a:r>
              <a:rPr lang="nl-BE" sz="2400" dirty="0"/>
              <a:t>g) Opmaak </a:t>
            </a:r>
            <a:r>
              <a:rPr lang="nl-BE" sz="2400" b="1" u="sng" dirty="0"/>
              <a:t>flowchart</a:t>
            </a:r>
            <a:r>
              <a:rPr lang="nl-BE" sz="2400" b="1" dirty="0"/>
              <a:t> </a:t>
            </a:r>
            <a:r>
              <a:rPr lang="nl-BE" sz="2400" dirty="0"/>
              <a:t>over stappen die een klacht kan doorlopen</a:t>
            </a:r>
          </a:p>
          <a:p>
            <a:endParaRPr lang="nl-BE" dirty="0"/>
          </a:p>
          <a:p>
            <a:endParaRPr lang="nl-BE" dirty="0"/>
          </a:p>
        </p:txBody>
      </p:sp>
    </p:spTree>
    <p:extLst>
      <p:ext uri="{BB962C8B-B14F-4D97-AF65-F5344CB8AC3E}">
        <p14:creationId xmlns:p14="http://schemas.microsoft.com/office/powerpoint/2010/main" val="1416022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r"/>
            <a:r>
              <a:rPr lang="nl-BE" dirty="0"/>
              <a:t>Bevraging</a:t>
            </a:r>
          </a:p>
        </p:txBody>
      </p:sp>
      <p:sp>
        <p:nvSpPr>
          <p:cNvPr id="3" name="Tijdelijke aanduiding voor datum 2"/>
          <p:cNvSpPr>
            <a:spLocks noGrp="1"/>
          </p:cNvSpPr>
          <p:nvPr>
            <p:ph type="dt" sz="half" idx="10"/>
          </p:nvPr>
        </p:nvSpPr>
        <p:spPr/>
        <p:txBody>
          <a:bodyPr/>
          <a:lstStyle/>
          <a:p>
            <a:r>
              <a:rPr lang="nl-BE"/>
              <a:t>Sven Gatz  Vlaams minister van cultuur, media, jeugd en Brussel</a:t>
            </a:r>
            <a:endParaRPr lang="nl-BE" dirty="0"/>
          </a:p>
        </p:txBody>
      </p:sp>
      <p:sp>
        <p:nvSpPr>
          <p:cNvPr id="7" name="Tijdelijke aanduiding voor inhoud 6">
            <a:extLst>
              <a:ext uri="{FF2B5EF4-FFF2-40B4-BE49-F238E27FC236}">
                <a16:creationId xmlns:a16="http://schemas.microsoft.com/office/drawing/2014/main" id="{7C104184-9FAC-46C9-8F2F-8EAC1956339C}"/>
              </a:ext>
            </a:extLst>
          </p:cNvPr>
          <p:cNvSpPr>
            <a:spLocks noGrp="1"/>
          </p:cNvSpPr>
          <p:nvPr>
            <p:ph idx="1"/>
          </p:nvPr>
        </p:nvSpPr>
        <p:spPr/>
        <p:txBody>
          <a:bodyPr>
            <a:normAutofit lnSpcReduction="10000"/>
          </a:bodyPr>
          <a:lstStyle/>
          <a:p>
            <a:r>
              <a:rPr lang="nl-BE" dirty="0"/>
              <a:t>Door onderzoeksgroep </a:t>
            </a:r>
            <a:r>
              <a:rPr lang="nl-BE" dirty="0" err="1"/>
              <a:t>CuDOS</a:t>
            </a:r>
            <a:r>
              <a:rPr lang="nl-BE" dirty="0"/>
              <a:t> – Vakgroep Sociologie van de Universiteit Gent </a:t>
            </a:r>
          </a:p>
          <a:p>
            <a:pPr lvl="1"/>
            <a:r>
              <a:rPr lang="nl-BE" dirty="0"/>
              <a:t>Bevraging: april – mei 2018</a:t>
            </a:r>
          </a:p>
          <a:p>
            <a:pPr lvl="1"/>
            <a:r>
              <a:rPr lang="nl-BE" dirty="0"/>
              <a:t>Verwerking resultaten: mei – juni 2018</a:t>
            </a:r>
          </a:p>
          <a:p>
            <a:r>
              <a:rPr lang="nl-BE" dirty="0"/>
              <a:t>2161 personen met artistieke en meer omkaderende functies bevraagd   </a:t>
            </a:r>
          </a:p>
          <a:p>
            <a:r>
              <a:rPr lang="nl-BE" dirty="0"/>
              <a:t>onderzoekers brachten grensoverschrijdend gedrag  (GOG) op een zeer gedetailleerde wijze in kaart. </a:t>
            </a:r>
          </a:p>
          <a:p>
            <a:r>
              <a:rPr lang="nl-BE" dirty="0"/>
              <a:t>Verscheidene handelingen, gaande van het uiten van seksueel getinte grappen tot het dwingen tot seksueel contact, werden voorgelegd aan de respondenten. </a:t>
            </a:r>
          </a:p>
          <a:p>
            <a:endParaRPr lang="nl-BE" dirty="0"/>
          </a:p>
        </p:txBody>
      </p:sp>
    </p:spTree>
    <p:extLst>
      <p:ext uri="{BB962C8B-B14F-4D97-AF65-F5344CB8AC3E}">
        <p14:creationId xmlns:p14="http://schemas.microsoft.com/office/powerpoint/2010/main" val="41183799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lvl="1" algn="r"/>
            <a:br>
              <a:rPr lang="nl-BE" sz="3200" u="sng" dirty="0"/>
            </a:br>
            <a:r>
              <a:rPr lang="nl-BE" sz="3200" dirty="0"/>
              <a:t>2. Er wordt ingezet op </a:t>
            </a:r>
            <a:r>
              <a:rPr lang="nl-BE" sz="3200" b="1" dirty="0"/>
              <a:t>herstel en sanctionering</a:t>
            </a:r>
            <a:br>
              <a:rPr lang="nl-BE" sz="3200" b="1" dirty="0"/>
            </a:br>
            <a:endParaRPr lang="nl-BE" sz="3200" b="1" dirty="0"/>
          </a:p>
        </p:txBody>
      </p:sp>
      <p:sp>
        <p:nvSpPr>
          <p:cNvPr id="3" name="Tijdelijke aanduiding voor datum 2"/>
          <p:cNvSpPr>
            <a:spLocks noGrp="1"/>
          </p:cNvSpPr>
          <p:nvPr>
            <p:ph type="dt" sz="half" idx="10"/>
          </p:nvPr>
        </p:nvSpPr>
        <p:spPr/>
        <p:txBody>
          <a:bodyPr/>
          <a:lstStyle/>
          <a:p>
            <a:r>
              <a:rPr lang="nl-BE"/>
              <a:t>Sven Gatz  Vlaams minister van cultuur, media, jeugd en Brussel</a:t>
            </a:r>
            <a:endParaRPr lang="nl-BE" dirty="0"/>
          </a:p>
        </p:txBody>
      </p:sp>
      <p:sp>
        <p:nvSpPr>
          <p:cNvPr id="7" name="Tijdelijke aanduiding voor inhoud 6">
            <a:extLst>
              <a:ext uri="{FF2B5EF4-FFF2-40B4-BE49-F238E27FC236}">
                <a16:creationId xmlns:a16="http://schemas.microsoft.com/office/drawing/2014/main" id="{7C104184-9FAC-46C9-8F2F-8EAC1956339C}"/>
              </a:ext>
            </a:extLst>
          </p:cNvPr>
          <p:cNvSpPr>
            <a:spLocks noGrp="1"/>
          </p:cNvSpPr>
          <p:nvPr>
            <p:ph idx="1"/>
          </p:nvPr>
        </p:nvSpPr>
        <p:spPr/>
        <p:txBody>
          <a:bodyPr>
            <a:normAutofit/>
          </a:bodyPr>
          <a:lstStyle/>
          <a:p>
            <a:pPr marL="0" indent="0">
              <a:buNone/>
            </a:pPr>
            <a:endParaRPr lang="nl-BE" b="1" dirty="0"/>
          </a:p>
          <a:p>
            <a:endParaRPr lang="nl-BE" dirty="0"/>
          </a:p>
        </p:txBody>
      </p:sp>
      <p:sp>
        <p:nvSpPr>
          <p:cNvPr id="5" name="Tekstvak 4">
            <a:extLst>
              <a:ext uri="{FF2B5EF4-FFF2-40B4-BE49-F238E27FC236}">
                <a16:creationId xmlns:a16="http://schemas.microsoft.com/office/drawing/2014/main" id="{881778A8-D3F8-4B9D-AD01-3B797D9CB589}"/>
              </a:ext>
            </a:extLst>
          </p:cNvPr>
          <p:cNvSpPr txBox="1"/>
          <p:nvPr/>
        </p:nvSpPr>
        <p:spPr>
          <a:xfrm>
            <a:off x="574732" y="1646238"/>
            <a:ext cx="10874318" cy="2492990"/>
          </a:xfrm>
          <a:prstGeom prst="rect">
            <a:avLst/>
          </a:prstGeom>
          <a:noFill/>
        </p:spPr>
        <p:txBody>
          <a:bodyPr wrap="square" rtlCol="0">
            <a:spAutoFit/>
          </a:bodyPr>
          <a:lstStyle/>
          <a:p>
            <a:r>
              <a:rPr lang="nl-BE" sz="2400" dirty="0"/>
              <a:t>a) Voorbereiding </a:t>
            </a:r>
            <a:r>
              <a:rPr lang="nl-BE" sz="2400" b="1" u="sng" dirty="0"/>
              <a:t>ombudsfunctie voor de cultuur- en audiovisuele sector </a:t>
            </a:r>
            <a:r>
              <a:rPr lang="nl-BE" sz="2400" dirty="0"/>
              <a:t>voor die ter aanvulling op het meldpunt 1712 de rol van aanspreekpunt en bemiddelaar op zich kan nemen (</a:t>
            </a:r>
            <a:r>
              <a:rPr lang="nl-BE" sz="2400" i="1" dirty="0"/>
              <a:t>zie ook 1</a:t>
            </a:r>
            <a:r>
              <a:rPr lang="nl-BE" sz="2400" dirty="0"/>
              <a:t>).</a:t>
            </a:r>
          </a:p>
          <a:p>
            <a:endParaRPr lang="nl-BE" sz="2400" dirty="0"/>
          </a:p>
          <a:p>
            <a:r>
              <a:rPr lang="nl-BE" sz="2400" dirty="0"/>
              <a:t>b) Opmaak </a:t>
            </a:r>
            <a:r>
              <a:rPr lang="nl-BE" sz="2400" b="1" u="sng" dirty="0"/>
              <a:t>flowchart</a:t>
            </a:r>
            <a:r>
              <a:rPr lang="nl-BE" sz="2400" b="1" dirty="0"/>
              <a:t> </a:t>
            </a:r>
            <a:r>
              <a:rPr lang="nl-BE" sz="2400" dirty="0"/>
              <a:t>over stappen die een klacht kan doorlopen (</a:t>
            </a:r>
            <a:r>
              <a:rPr lang="nl-BE" sz="2400" i="1" dirty="0"/>
              <a:t>zie ook 1</a:t>
            </a:r>
            <a:r>
              <a:rPr lang="nl-BE" sz="2400" dirty="0"/>
              <a:t>).</a:t>
            </a:r>
          </a:p>
          <a:p>
            <a:endParaRPr lang="nl-BE" dirty="0"/>
          </a:p>
          <a:p>
            <a:endParaRPr lang="nl-BE" dirty="0"/>
          </a:p>
        </p:txBody>
      </p:sp>
    </p:spTree>
    <p:extLst>
      <p:ext uri="{BB962C8B-B14F-4D97-AF65-F5344CB8AC3E}">
        <p14:creationId xmlns:p14="http://schemas.microsoft.com/office/powerpoint/2010/main" val="24384642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1" algn="r"/>
            <a:br>
              <a:rPr lang="nl-BE" u="sng" dirty="0"/>
            </a:br>
            <a:r>
              <a:rPr lang="nl-BE" sz="3200" dirty="0"/>
              <a:t>3. Er wordt ingezet op </a:t>
            </a:r>
            <a:r>
              <a:rPr lang="nl-BE" sz="3200" b="1" dirty="0"/>
              <a:t>sensibilisering en kennisdeling</a:t>
            </a:r>
            <a:br>
              <a:rPr lang="nl-BE" sz="1600" b="1" i="1" dirty="0"/>
            </a:br>
            <a:endParaRPr lang="nl-BE" b="1" dirty="0"/>
          </a:p>
        </p:txBody>
      </p:sp>
      <p:sp>
        <p:nvSpPr>
          <p:cNvPr id="3" name="Tijdelijke aanduiding voor datum 2"/>
          <p:cNvSpPr>
            <a:spLocks noGrp="1"/>
          </p:cNvSpPr>
          <p:nvPr>
            <p:ph type="dt" sz="half" idx="10"/>
          </p:nvPr>
        </p:nvSpPr>
        <p:spPr/>
        <p:txBody>
          <a:bodyPr/>
          <a:lstStyle/>
          <a:p>
            <a:r>
              <a:rPr lang="nl-BE"/>
              <a:t>Sven Gatz  Vlaams minister van cultuur, media, jeugd en Brussel</a:t>
            </a:r>
            <a:endParaRPr lang="nl-BE" dirty="0"/>
          </a:p>
        </p:txBody>
      </p:sp>
      <p:sp>
        <p:nvSpPr>
          <p:cNvPr id="7" name="Tijdelijke aanduiding voor inhoud 6">
            <a:extLst>
              <a:ext uri="{FF2B5EF4-FFF2-40B4-BE49-F238E27FC236}">
                <a16:creationId xmlns:a16="http://schemas.microsoft.com/office/drawing/2014/main" id="{7C104184-9FAC-46C9-8F2F-8EAC1956339C}"/>
              </a:ext>
            </a:extLst>
          </p:cNvPr>
          <p:cNvSpPr>
            <a:spLocks noGrp="1"/>
          </p:cNvSpPr>
          <p:nvPr>
            <p:ph idx="1"/>
          </p:nvPr>
        </p:nvSpPr>
        <p:spPr>
          <a:xfrm>
            <a:off x="838199" y="1825625"/>
            <a:ext cx="10850217" cy="4351338"/>
          </a:xfrm>
        </p:spPr>
        <p:txBody>
          <a:bodyPr>
            <a:normAutofit/>
          </a:bodyPr>
          <a:lstStyle/>
          <a:p>
            <a:pPr marL="0" indent="0">
              <a:buNone/>
            </a:pPr>
            <a:endParaRPr lang="nl-BE" b="1" dirty="0"/>
          </a:p>
          <a:p>
            <a:endParaRPr lang="nl-BE" dirty="0"/>
          </a:p>
        </p:txBody>
      </p:sp>
      <p:sp>
        <p:nvSpPr>
          <p:cNvPr id="4" name="Tekstvak 3">
            <a:extLst>
              <a:ext uri="{FF2B5EF4-FFF2-40B4-BE49-F238E27FC236}">
                <a16:creationId xmlns:a16="http://schemas.microsoft.com/office/drawing/2014/main" id="{5BEAF071-38AF-42B5-B33A-1563F62F2EF1}"/>
              </a:ext>
            </a:extLst>
          </p:cNvPr>
          <p:cNvSpPr txBox="1"/>
          <p:nvPr/>
        </p:nvSpPr>
        <p:spPr>
          <a:xfrm>
            <a:off x="1124569" y="1646238"/>
            <a:ext cx="10277475" cy="3416320"/>
          </a:xfrm>
          <a:prstGeom prst="rect">
            <a:avLst/>
          </a:prstGeom>
          <a:noFill/>
        </p:spPr>
        <p:txBody>
          <a:bodyPr wrap="square" rtlCol="0">
            <a:spAutoFit/>
          </a:bodyPr>
          <a:lstStyle/>
          <a:p>
            <a:r>
              <a:rPr lang="nl-BE" sz="2400" dirty="0"/>
              <a:t>a) Brede </a:t>
            </a:r>
            <a:r>
              <a:rPr lang="nl-BE" sz="2400" b="1" u="sng" dirty="0"/>
              <a:t>sensibiliseringcampagne</a:t>
            </a:r>
            <a:r>
              <a:rPr lang="nl-BE" sz="2400" dirty="0"/>
              <a:t> opgezet voor de cultuur- en audiovisuele sector</a:t>
            </a:r>
          </a:p>
          <a:p>
            <a:endParaRPr lang="nl-BE" sz="2400" dirty="0"/>
          </a:p>
          <a:p>
            <a:r>
              <a:rPr lang="nl-BE" sz="2400" dirty="0"/>
              <a:t>b) </a:t>
            </a:r>
            <a:r>
              <a:rPr lang="nl-BE" sz="2400" b="1" u="sng" dirty="0"/>
              <a:t>Leidinggevenden ondersteunen </a:t>
            </a:r>
            <a:r>
              <a:rPr lang="nl-BE" sz="2400" dirty="0" err="1"/>
              <a:t>ihkv</a:t>
            </a:r>
            <a:r>
              <a:rPr lang="nl-BE" sz="2400" dirty="0"/>
              <a:t> voorkomen van GOG</a:t>
            </a:r>
          </a:p>
          <a:p>
            <a:endParaRPr lang="nl-BE" sz="2400" dirty="0"/>
          </a:p>
          <a:p>
            <a:r>
              <a:rPr lang="nl-BE" sz="2400" dirty="0"/>
              <a:t>c) </a:t>
            </a:r>
            <a:r>
              <a:rPr lang="nl-BE" sz="2400" b="1" u="sng" dirty="0"/>
              <a:t>Raden van bestuur </a:t>
            </a:r>
            <a:r>
              <a:rPr lang="nl-BE" sz="2400" dirty="0"/>
              <a:t>bewaken aandacht voor creëren van een </a:t>
            </a:r>
            <a:r>
              <a:rPr lang="nl-BE" sz="2400" b="1" u="sng" dirty="0"/>
              <a:t>veilige en   respectvol werkklimaat</a:t>
            </a:r>
          </a:p>
          <a:p>
            <a:endParaRPr lang="nl-BE" sz="2400" dirty="0"/>
          </a:p>
          <a:p>
            <a:r>
              <a:rPr lang="nl-BE" sz="2400" dirty="0"/>
              <a:t>d) Opzetten van </a:t>
            </a:r>
            <a:r>
              <a:rPr lang="nl-BE" sz="2400" b="1" u="sng" dirty="0"/>
              <a:t>overleg met het onderwijs</a:t>
            </a:r>
            <a:r>
              <a:rPr lang="nl-BE" sz="2400" dirty="0"/>
              <a:t>. </a:t>
            </a:r>
          </a:p>
        </p:txBody>
      </p:sp>
    </p:spTree>
    <p:extLst>
      <p:ext uri="{BB962C8B-B14F-4D97-AF65-F5344CB8AC3E}">
        <p14:creationId xmlns:p14="http://schemas.microsoft.com/office/powerpoint/2010/main" val="8065022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1" algn="r"/>
            <a:br>
              <a:rPr lang="nl-BE" u="sng" dirty="0"/>
            </a:br>
            <a:r>
              <a:rPr lang="nl-BE" sz="3200" dirty="0"/>
              <a:t>3. Er wordt ingezet op </a:t>
            </a:r>
            <a:r>
              <a:rPr lang="nl-BE" sz="3200" b="1" dirty="0"/>
              <a:t>sensibilisering en kennisdeling</a:t>
            </a:r>
            <a:br>
              <a:rPr lang="nl-BE" sz="1600" b="1" i="1" dirty="0"/>
            </a:br>
            <a:endParaRPr lang="nl-BE" b="1" dirty="0"/>
          </a:p>
        </p:txBody>
      </p:sp>
      <p:sp>
        <p:nvSpPr>
          <p:cNvPr id="3" name="Tijdelijke aanduiding voor datum 2"/>
          <p:cNvSpPr>
            <a:spLocks noGrp="1"/>
          </p:cNvSpPr>
          <p:nvPr>
            <p:ph type="dt" sz="half" idx="10"/>
          </p:nvPr>
        </p:nvSpPr>
        <p:spPr/>
        <p:txBody>
          <a:bodyPr/>
          <a:lstStyle/>
          <a:p>
            <a:r>
              <a:rPr lang="nl-BE"/>
              <a:t>Sven Gatz  Vlaams minister van cultuur, media, jeugd en Brussel</a:t>
            </a:r>
            <a:endParaRPr lang="nl-BE" dirty="0"/>
          </a:p>
        </p:txBody>
      </p:sp>
      <p:sp>
        <p:nvSpPr>
          <p:cNvPr id="7" name="Tijdelijke aanduiding voor inhoud 6">
            <a:extLst>
              <a:ext uri="{FF2B5EF4-FFF2-40B4-BE49-F238E27FC236}">
                <a16:creationId xmlns:a16="http://schemas.microsoft.com/office/drawing/2014/main" id="{7C104184-9FAC-46C9-8F2F-8EAC1956339C}"/>
              </a:ext>
            </a:extLst>
          </p:cNvPr>
          <p:cNvSpPr>
            <a:spLocks noGrp="1"/>
          </p:cNvSpPr>
          <p:nvPr>
            <p:ph idx="1"/>
          </p:nvPr>
        </p:nvSpPr>
        <p:spPr>
          <a:xfrm>
            <a:off x="838199" y="1825625"/>
            <a:ext cx="10850217" cy="4351338"/>
          </a:xfrm>
        </p:spPr>
        <p:txBody>
          <a:bodyPr>
            <a:normAutofit/>
          </a:bodyPr>
          <a:lstStyle/>
          <a:p>
            <a:pPr marL="0" indent="0">
              <a:buNone/>
            </a:pPr>
            <a:endParaRPr lang="nl-BE" b="1" dirty="0"/>
          </a:p>
          <a:p>
            <a:endParaRPr lang="nl-BE" dirty="0"/>
          </a:p>
        </p:txBody>
      </p:sp>
      <p:sp>
        <p:nvSpPr>
          <p:cNvPr id="4" name="Tekstvak 3">
            <a:extLst>
              <a:ext uri="{FF2B5EF4-FFF2-40B4-BE49-F238E27FC236}">
                <a16:creationId xmlns:a16="http://schemas.microsoft.com/office/drawing/2014/main" id="{5BEAF071-38AF-42B5-B33A-1563F62F2EF1}"/>
              </a:ext>
            </a:extLst>
          </p:cNvPr>
          <p:cNvSpPr txBox="1"/>
          <p:nvPr/>
        </p:nvSpPr>
        <p:spPr>
          <a:xfrm>
            <a:off x="1076325" y="1278037"/>
            <a:ext cx="10277475" cy="2215991"/>
          </a:xfrm>
          <a:prstGeom prst="rect">
            <a:avLst/>
          </a:prstGeom>
          <a:noFill/>
        </p:spPr>
        <p:txBody>
          <a:bodyPr wrap="square" rtlCol="0">
            <a:spAutoFit/>
          </a:bodyPr>
          <a:lstStyle/>
          <a:p>
            <a:endParaRPr lang="nl-BE" dirty="0"/>
          </a:p>
          <a:p>
            <a:r>
              <a:rPr lang="nl-BE" sz="2000" dirty="0"/>
              <a:t>e) </a:t>
            </a:r>
            <a:r>
              <a:rPr lang="nl-BE" sz="2000" b="1" u="sng" dirty="0"/>
              <a:t>Peer support</a:t>
            </a:r>
            <a:endParaRPr lang="nl-BE" sz="2000" dirty="0"/>
          </a:p>
          <a:p>
            <a:endParaRPr lang="nl-BE" sz="2000" dirty="0"/>
          </a:p>
          <a:p>
            <a:r>
              <a:rPr lang="nl-BE" sz="2000" dirty="0"/>
              <a:t>f) Bestaande </a:t>
            </a:r>
            <a:r>
              <a:rPr lang="nl-BE" sz="2000" b="1" u="sng" dirty="0"/>
              <a:t>instrumenten actualiseren </a:t>
            </a:r>
            <a:r>
              <a:rPr lang="nl-BE" sz="2000" dirty="0"/>
              <a:t>en interessante instrumenten uit andere sectoren vertalen naar de cultuur- en audiovisuele sector.</a:t>
            </a:r>
          </a:p>
          <a:p>
            <a:endParaRPr lang="nl-BE" sz="2000" dirty="0"/>
          </a:p>
          <a:p>
            <a:r>
              <a:rPr lang="nl-BE" sz="2000" dirty="0"/>
              <a:t>g) </a:t>
            </a:r>
            <a:r>
              <a:rPr lang="nl-BE" sz="2000" b="1" u="sng" dirty="0"/>
              <a:t>Begrippen en terminologie worden geduid </a:t>
            </a:r>
            <a:r>
              <a:rPr lang="nl-BE" sz="2000" dirty="0"/>
              <a:t>en helder gecommuniceerd</a:t>
            </a:r>
          </a:p>
        </p:txBody>
      </p:sp>
    </p:spTree>
    <p:extLst>
      <p:ext uri="{BB962C8B-B14F-4D97-AF65-F5344CB8AC3E}">
        <p14:creationId xmlns:p14="http://schemas.microsoft.com/office/powerpoint/2010/main" val="13845649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1" algn="r"/>
            <a:br>
              <a:rPr lang="nl-BE" u="sng" dirty="0"/>
            </a:br>
            <a:r>
              <a:rPr lang="nl-BE" sz="3200" dirty="0"/>
              <a:t>Uitvoering actieplan –budget</a:t>
            </a:r>
            <a:br>
              <a:rPr lang="nl-BE" sz="1600" b="1" i="1" dirty="0"/>
            </a:br>
            <a:endParaRPr lang="nl-BE" b="1" dirty="0"/>
          </a:p>
        </p:txBody>
      </p:sp>
      <p:sp>
        <p:nvSpPr>
          <p:cNvPr id="3" name="Tijdelijke aanduiding voor datum 2"/>
          <p:cNvSpPr>
            <a:spLocks noGrp="1"/>
          </p:cNvSpPr>
          <p:nvPr>
            <p:ph type="dt" sz="half" idx="10"/>
          </p:nvPr>
        </p:nvSpPr>
        <p:spPr/>
        <p:txBody>
          <a:bodyPr/>
          <a:lstStyle/>
          <a:p>
            <a:r>
              <a:rPr lang="nl-BE"/>
              <a:t>Sven Gatz  Vlaams minister van cultuur, media, jeugd en Brussel</a:t>
            </a:r>
            <a:endParaRPr lang="nl-BE" dirty="0"/>
          </a:p>
        </p:txBody>
      </p:sp>
      <p:sp>
        <p:nvSpPr>
          <p:cNvPr id="7" name="Tijdelijke aanduiding voor inhoud 6">
            <a:extLst>
              <a:ext uri="{FF2B5EF4-FFF2-40B4-BE49-F238E27FC236}">
                <a16:creationId xmlns:a16="http://schemas.microsoft.com/office/drawing/2014/main" id="{7C104184-9FAC-46C9-8F2F-8EAC1956339C}"/>
              </a:ext>
            </a:extLst>
          </p:cNvPr>
          <p:cNvSpPr>
            <a:spLocks noGrp="1"/>
          </p:cNvSpPr>
          <p:nvPr>
            <p:ph idx="1"/>
          </p:nvPr>
        </p:nvSpPr>
        <p:spPr>
          <a:xfrm>
            <a:off x="838199" y="1825625"/>
            <a:ext cx="10850217" cy="4351338"/>
          </a:xfrm>
        </p:spPr>
        <p:txBody>
          <a:bodyPr>
            <a:normAutofit/>
          </a:bodyPr>
          <a:lstStyle/>
          <a:p>
            <a:pPr marL="0" indent="0">
              <a:buNone/>
            </a:pPr>
            <a:endParaRPr lang="nl-BE" b="1" dirty="0"/>
          </a:p>
          <a:p>
            <a:endParaRPr lang="nl-BE" dirty="0"/>
          </a:p>
        </p:txBody>
      </p:sp>
      <p:sp>
        <p:nvSpPr>
          <p:cNvPr id="4" name="Tekstvak 3">
            <a:extLst>
              <a:ext uri="{FF2B5EF4-FFF2-40B4-BE49-F238E27FC236}">
                <a16:creationId xmlns:a16="http://schemas.microsoft.com/office/drawing/2014/main" id="{5BEAF071-38AF-42B5-B33A-1563F62F2EF1}"/>
              </a:ext>
            </a:extLst>
          </p:cNvPr>
          <p:cNvSpPr txBox="1"/>
          <p:nvPr/>
        </p:nvSpPr>
        <p:spPr>
          <a:xfrm>
            <a:off x="957262" y="1323072"/>
            <a:ext cx="10277475" cy="4062651"/>
          </a:xfrm>
          <a:prstGeom prst="rect">
            <a:avLst/>
          </a:prstGeom>
          <a:noFill/>
        </p:spPr>
        <p:txBody>
          <a:bodyPr wrap="square" rtlCol="0">
            <a:spAutoFit/>
          </a:bodyPr>
          <a:lstStyle/>
          <a:p>
            <a:r>
              <a:rPr lang="nl-BE" sz="2400" dirty="0"/>
              <a:t>Er wordt 102.500 euro voorzien van gespreid over 2018-2019 voor uitvoering van actieplan</a:t>
            </a:r>
          </a:p>
          <a:p>
            <a:endParaRPr lang="nl-BE" dirty="0"/>
          </a:p>
          <a:p>
            <a:pPr marL="742950" lvl="1" indent="-285750">
              <a:buFont typeface="Arial" panose="020B0604020202020204" pitchFamily="34" charset="0"/>
              <a:buChar char="•"/>
            </a:pPr>
            <a:r>
              <a:rPr lang="nl-BE" sz="2400" dirty="0"/>
              <a:t>Consultancy opdracht sector-overschrijdend aanspreekpunt/ombudsfunctie</a:t>
            </a:r>
          </a:p>
          <a:p>
            <a:pPr lvl="1"/>
            <a:r>
              <a:rPr lang="nl-BE" sz="2400" dirty="0"/>
              <a:t>				</a:t>
            </a:r>
          </a:p>
          <a:p>
            <a:pPr marL="742950" lvl="1" indent="-285750">
              <a:buFont typeface="Arial" panose="020B0604020202020204" pitchFamily="34" charset="0"/>
              <a:buChar char="•"/>
            </a:pPr>
            <a:r>
              <a:rPr lang="nl-BE" sz="2400" dirty="0"/>
              <a:t>Opleiding pool freelancers tot vertrouwenspersoon</a:t>
            </a:r>
          </a:p>
          <a:p>
            <a:pPr lvl="1"/>
            <a:r>
              <a:rPr lang="nl-BE" sz="2400" dirty="0"/>
              <a:t> 		</a:t>
            </a:r>
          </a:p>
          <a:p>
            <a:pPr marL="742950" lvl="1" indent="-285750">
              <a:buFont typeface="Arial" panose="020B0604020202020204" pitchFamily="34" charset="0"/>
              <a:buChar char="•"/>
            </a:pPr>
            <a:r>
              <a:rPr lang="nl-BE" sz="2400" dirty="0"/>
              <a:t>Subsidie project ‘engagement’</a:t>
            </a:r>
          </a:p>
          <a:p>
            <a:pPr lvl="1"/>
            <a:r>
              <a:rPr lang="nl-BE" sz="2400" dirty="0"/>
              <a:t> 				</a:t>
            </a:r>
          </a:p>
          <a:p>
            <a:pPr marL="742950" lvl="1" indent="-285750">
              <a:buFont typeface="Arial" panose="020B0604020202020204" pitchFamily="34" charset="0"/>
              <a:buChar char="•"/>
            </a:pPr>
            <a:r>
              <a:rPr lang="nl-BE" sz="2400" dirty="0"/>
              <a:t>Campagne (pas na afronden van eerdere deelacties) 	</a:t>
            </a:r>
            <a:endParaRPr lang="nl-BE" dirty="0"/>
          </a:p>
        </p:txBody>
      </p:sp>
    </p:spTree>
    <p:extLst>
      <p:ext uri="{BB962C8B-B14F-4D97-AF65-F5344CB8AC3E}">
        <p14:creationId xmlns:p14="http://schemas.microsoft.com/office/powerpoint/2010/main" val="15011812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lvl="1" algn="r"/>
            <a:r>
              <a:rPr lang="nl-BE" sz="6600" dirty="0">
                <a:latin typeface="Flanders Art Sans" panose="00000500000000000000"/>
              </a:rPr>
              <a:t>Vragen?</a:t>
            </a:r>
            <a:endParaRPr lang="nl-BE" sz="6600" b="1" dirty="0">
              <a:latin typeface="Flanders Art Sans" panose="00000500000000000000"/>
            </a:endParaRPr>
          </a:p>
        </p:txBody>
      </p:sp>
      <p:sp>
        <p:nvSpPr>
          <p:cNvPr id="7" name="Tijdelijke aanduiding voor inhoud 6">
            <a:extLst>
              <a:ext uri="{FF2B5EF4-FFF2-40B4-BE49-F238E27FC236}">
                <a16:creationId xmlns:a16="http://schemas.microsoft.com/office/drawing/2014/main" id="{7C104184-9FAC-46C9-8F2F-8EAC1956339C}"/>
              </a:ext>
            </a:extLst>
          </p:cNvPr>
          <p:cNvSpPr>
            <a:spLocks noGrp="1"/>
          </p:cNvSpPr>
          <p:nvPr>
            <p:ph idx="1"/>
          </p:nvPr>
        </p:nvSpPr>
        <p:spPr>
          <a:xfrm>
            <a:off x="838199" y="1825625"/>
            <a:ext cx="10850217" cy="4351338"/>
          </a:xfrm>
        </p:spPr>
        <p:txBody>
          <a:bodyPr>
            <a:normAutofit/>
          </a:bodyPr>
          <a:lstStyle/>
          <a:p>
            <a:pPr marL="0" indent="0">
              <a:buNone/>
            </a:pPr>
            <a:endParaRPr lang="nl-BE" b="1" dirty="0"/>
          </a:p>
          <a:p>
            <a:endParaRPr lang="nl-BE" dirty="0"/>
          </a:p>
        </p:txBody>
      </p:sp>
    </p:spTree>
    <p:extLst>
      <p:ext uri="{BB962C8B-B14F-4D97-AF65-F5344CB8AC3E}">
        <p14:creationId xmlns:p14="http://schemas.microsoft.com/office/powerpoint/2010/main" val="2406906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r"/>
            <a:r>
              <a:rPr lang="nl-BE" dirty="0"/>
              <a:t>Presentatie resultaten</a:t>
            </a:r>
          </a:p>
        </p:txBody>
      </p:sp>
      <p:sp>
        <p:nvSpPr>
          <p:cNvPr id="3" name="Tijdelijke aanduiding voor datum 2"/>
          <p:cNvSpPr>
            <a:spLocks noGrp="1"/>
          </p:cNvSpPr>
          <p:nvPr>
            <p:ph type="dt" sz="half" idx="10"/>
          </p:nvPr>
        </p:nvSpPr>
        <p:spPr/>
        <p:txBody>
          <a:bodyPr/>
          <a:lstStyle/>
          <a:p>
            <a:r>
              <a:rPr lang="nl-BE"/>
              <a:t>Sven Gatz  Vlaams minister van cultuur, media, jeugd en Brussel</a:t>
            </a:r>
            <a:endParaRPr lang="nl-BE" dirty="0"/>
          </a:p>
        </p:txBody>
      </p:sp>
      <p:sp>
        <p:nvSpPr>
          <p:cNvPr id="7" name="Tijdelijke aanduiding voor inhoud 6">
            <a:extLst>
              <a:ext uri="{FF2B5EF4-FFF2-40B4-BE49-F238E27FC236}">
                <a16:creationId xmlns:a16="http://schemas.microsoft.com/office/drawing/2014/main" id="{7C104184-9FAC-46C9-8F2F-8EAC1956339C}"/>
              </a:ext>
            </a:extLst>
          </p:cNvPr>
          <p:cNvSpPr>
            <a:spLocks noGrp="1"/>
          </p:cNvSpPr>
          <p:nvPr>
            <p:ph idx="1"/>
          </p:nvPr>
        </p:nvSpPr>
        <p:spPr/>
        <p:txBody>
          <a:bodyPr>
            <a:normAutofit/>
          </a:bodyPr>
          <a:lstStyle/>
          <a:p>
            <a:r>
              <a:rPr lang="nl-BE" dirty="0"/>
              <a:t>Door onderzoekers</a:t>
            </a:r>
          </a:p>
          <a:p>
            <a:endParaRPr lang="nl-BE" dirty="0"/>
          </a:p>
        </p:txBody>
      </p:sp>
    </p:spTree>
    <p:extLst>
      <p:ext uri="{BB962C8B-B14F-4D97-AF65-F5344CB8AC3E}">
        <p14:creationId xmlns:p14="http://schemas.microsoft.com/office/powerpoint/2010/main" val="2755882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el 16"/>
          <p:cNvSpPr>
            <a:spLocks noGrp="1"/>
          </p:cNvSpPr>
          <p:nvPr>
            <p:ph type="ctrTitle"/>
          </p:nvPr>
        </p:nvSpPr>
        <p:spPr>
          <a:xfrm>
            <a:off x="908159" y="1607344"/>
            <a:ext cx="10675804" cy="2278856"/>
          </a:xfrm>
        </p:spPr>
        <p:txBody>
          <a:bodyPr/>
          <a:lstStyle/>
          <a:p>
            <a:pPr algn="ctr">
              <a:lnSpc>
                <a:spcPts val="4922"/>
              </a:lnSpc>
            </a:pPr>
            <a:br>
              <a:rPr lang="nl-NL" sz="4219" u="none" dirty="0"/>
            </a:br>
            <a:br>
              <a:rPr lang="nl-NL" sz="4219" u="none" dirty="0"/>
            </a:br>
            <a:r>
              <a:rPr lang="nl-BE" sz="4400" u="none" dirty="0"/>
              <a:t>Genderrelaties en grensoverschrijdend gedrag in de cultuur- en mediasector in Vlaanderen </a:t>
            </a:r>
            <a:endParaRPr lang="nl-NL" sz="4400" u="none" dirty="0"/>
          </a:p>
        </p:txBody>
      </p:sp>
      <p:sp>
        <p:nvSpPr>
          <p:cNvPr id="18" name="Ondertitel 17"/>
          <p:cNvSpPr>
            <a:spLocks noGrp="1"/>
          </p:cNvSpPr>
          <p:nvPr>
            <p:ph type="subTitle" idx="1"/>
          </p:nvPr>
        </p:nvSpPr>
        <p:spPr/>
        <p:txBody>
          <a:bodyPr/>
          <a:lstStyle/>
          <a:p>
            <a:pPr algn="ctr"/>
            <a:r>
              <a:rPr lang="nl-NL" dirty="0">
                <a:solidFill>
                  <a:schemeClr val="bg1"/>
                </a:solidFill>
              </a:rPr>
              <a:t>26 juni 2018 </a:t>
            </a:r>
          </a:p>
        </p:txBody>
      </p:sp>
      <p:sp>
        <p:nvSpPr>
          <p:cNvPr id="22" name="Tijdelijke aanduiding voor afbeelding 21"/>
          <p:cNvSpPr>
            <a:spLocks noGrp="1"/>
          </p:cNvSpPr>
          <p:nvPr>
            <p:ph type="pic" sz="quarter" idx="14"/>
          </p:nvPr>
        </p:nvSpPr>
        <p:spPr/>
      </p:sp>
      <p:pic>
        <p:nvPicPr>
          <p:cNvPr id="13" name="Picture 12" descr="logo_cudos"/>
          <p:cNvPicPr>
            <a:picLocks noGrp="1" noChangeAspect="1" noChangeArrowheads="1"/>
          </p:cNvPicPr>
          <p:nvPr/>
        </p:nvPicPr>
        <p:blipFill>
          <a:blip r:embed="rId2" cstate="print"/>
          <a:srcRect l="-2100" r="-2100"/>
          <a:stretch>
            <a:fillRect/>
          </a:stretch>
        </p:blipFill>
        <p:spPr>
          <a:xfrm>
            <a:off x="1943696" y="6066487"/>
            <a:ext cx="1511721" cy="374332"/>
          </a:xfrm>
          <a:prstGeom prst="rect">
            <a:avLst/>
          </a:prstGeom>
        </p:spPr>
      </p:pic>
      <p:pic>
        <p:nvPicPr>
          <p:cNvPr id="4100" name="Picture 4" descr="Afbeeldingsresultaat voor vlaamse overheid logo"/>
          <p:cNvPicPr preferRelativeResize="0">
            <a:picLocks noGrp="1" noChangeAspect="1" noChangeArrowheads="1"/>
          </p:cNvPicPr>
          <p:nvPr>
            <p:ph type="pic" sz="quarter" idx="12"/>
          </p:nvPr>
        </p:nvPicPr>
        <p:blipFill rotWithShape="1">
          <a:blip r:embed="rId3">
            <a:extLst>
              <a:ext uri="{28A0092B-C50C-407E-A947-70E740481C1C}">
                <a14:useLocalDpi xmlns:a14="http://schemas.microsoft.com/office/drawing/2010/main" val="0"/>
              </a:ext>
            </a:extLst>
          </a:blip>
          <a:srcRect l="-2917" t="11834" r="-2917" b="45166"/>
          <a:stretch/>
        </p:blipFill>
        <p:spPr bwMode="auto">
          <a:xfrm>
            <a:off x="3817441" y="5887569"/>
            <a:ext cx="1607344" cy="653063"/>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quarter" idx="10"/>
          </p:nvPr>
        </p:nvSpPr>
        <p:spPr/>
        <p:txBody>
          <a:bodyPr/>
          <a:lstStyle/>
          <a:p>
            <a:endParaRPr lang="nl-BE"/>
          </a:p>
        </p:txBody>
      </p:sp>
      <p:sp>
        <p:nvSpPr>
          <p:cNvPr id="4" name="Picture Placeholder 3"/>
          <p:cNvSpPr>
            <a:spLocks noGrp="1"/>
          </p:cNvSpPr>
          <p:nvPr>
            <p:ph type="pic" sz="quarter" idx="13"/>
          </p:nvPr>
        </p:nvSpPr>
        <p:spPr/>
      </p:sp>
      <p:pic>
        <p:nvPicPr>
          <p:cNvPr id="1026" name="Picture 2" descr="https://styleguide.ugent.be/files/uploads/logo_UGent_NL_RGB_2400_kleur_witb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43703" y="-73479"/>
            <a:ext cx="1301101" cy="10408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498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0957" y="156578"/>
            <a:ext cx="10515600" cy="1325563"/>
          </a:xfrm>
        </p:spPr>
        <p:txBody>
          <a:bodyPr/>
          <a:lstStyle/>
          <a:p>
            <a:r>
              <a:rPr lang="en-US" dirty="0" err="1"/>
              <a:t>Waarover</a:t>
            </a:r>
            <a:r>
              <a:rPr lang="en-US" dirty="0"/>
              <a:t> </a:t>
            </a:r>
            <a:r>
              <a:rPr lang="en-US" dirty="0" err="1"/>
              <a:t>gaat</a:t>
            </a:r>
            <a:r>
              <a:rPr lang="en-US" dirty="0"/>
              <a:t> het?</a:t>
            </a:r>
          </a:p>
        </p:txBody>
      </p:sp>
      <p:sp>
        <p:nvSpPr>
          <p:cNvPr id="3" name="Content Placeholder 2"/>
          <p:cNvSpPr>
            <a:spLocks noGrp="1"/>
          </p:cNvSpPr>
          <p:nvPr>
            <p:ph idx="1"/>
          </p:nvPr>
        </p:nvSpPr>
        <p:spPr/>
        <p:txBody>
          <a:bodyPr>
            <a:normAutofit/>
          </a:bodyPr>
          <a:lstStyle/>
          <a:p>
            <a:r>
              <a:rPr lang="nl-BE" b="1" i="1" dirty="0"/>
              <a:t>Gender of seksueel gerelateerde gedragingen</a:t>
            </a:r>
            <a:r>
              <a:rPr lang="nl-BE" i="1" dirty="0"/>
              <a:t> in de werkomgeving die door de respondent zelf als beledigend of grensoverschrijdend worden ervaren</a:t>
            </a:r>
          </a:p>
          <a:p>
            <a:pPr lvl="1"/>
            <a:r>
              <a:rPr lang="nl-BE" dirty="0"/>
              <a:t>(1) ongewilde seksuele aandacht </a:t>
            </a:r>
          </a:p>
          <a:p>
            <a:pPr lvl="1"/>
            <a:r>
              <a:rPr lang="nl-BE" dirty="0"/>
              <a:t>(2) dwang tot seksuele handelingen</a:t>
            </a:r>
          </a:p>
          <a:p>
            <a:pPr lvl="1"/>
            <a:r>
              <a:rPr lang="nl-BE" dirty="0"/>
              <a:t>(3) verbale of non-verbale gedragingen die wijzen op genderdiscriminatie</a:t>
            </a:r>
          </a:p>
          <a:p>
            <a:pPr marL="457200" lvl="1" indent="0">
              <a:buNone/>
            </a:pPr>
            <a:endParaRPr lang="nl-BE" dirty="0"/>
          </a:p>
          <a:p>
            <a:pPr lvl="1"/>
            <a:r>
              <a:rPr lang="nl-BE" dirty="0"/>
              <a:t>Observeren van </a:t>
            </a:r>
            <a:r>
              <a:rPr lang="nl-BE" dirty="0" err="1"/>
              <a:t>GoG</a:t>
            </a:r>
            <a:r>
              <a:rPr lang="nl-BE" dirty="0"/>
              <a:t> in de werkomgeving</a:t>
            </a:r>
          </a:p>
          <a:p>
            <a:pPr lvl="1"/>
            <a:r>
              <a:rPr lang="nl-BE" dirty="0"/>
              <a:t>Zelf meegemaakt</a:t>
            </a:r>
          </a:p>
          <a:p>
            <a:pPr lvl="2"/>
            <a:r>
              <a:rPr lang="nl-BE" dirty="0"/>
              <a:t>Ooit meegemaakt</a:t>
            </a:r>
          </a:p>
          <a:p>
            <a:pPr lvl="2"/>
            <a:r>
              <a:rPr lang="nl-BE" b="1" dirty="0"/>
              <a:t>In het laatste jaar</a:t>
            </a:r>
            <a:endParaRPr lang="en-US" b="1" dirty="0"/>
          </a:p>
        </p:txBody>
      </p:sp>
    </p:spTree>
    <p:extLst>
      <p:ext uri="{BB962C8B-B14F-4D97-AF65-F5344CB8AC3E}">
        <p14:creationId xmlns:p14="http://schemas.microsoft.com/office/powerpoint/2010/main" val="47484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a:t>Grensoverschrijdend</a:t>
            </a:r>
            <a:r>
              <a:rPr lang="en-US" dirty="0"/>
              <a:t> </a:t>
            </a:r>
            <a:r>
              <a:rPr lang="en-US" dirty="0" err="1"/>
              <a:t>gedrag</a:t>
            </a:r>
            <a:r>
              <a:rPr lang="en-US" dirty="0"/>
              <a:t>: </a:t>
            </a:r>
            <a:r>
              <a:rPr lang="en-US" dirty="0" err="1"/>
              <a:t>meegemaakt</a:t>
            </a:r>
            <a:r>
              <a:rPr lang="en-US" dirty="0"/>
              <a:t> </a:t>
            </a:r>
            <a:r>
              <a:rPr lang="en-US" u="sng" dirty="0"/>
              <a:t>in het </a:t>
            </a:r>
            <a:r>
              <a:rPr lang="en-US" u="sng" dirty="0" err="1"/>
              <a:t>laatste</a:t>
            </a:r>
            <a:r>
              <a:rPr lang="en-US" u="sng" dirty="0"/>
              <a:t> </a:t>
            </a:r>
            <a:r>
              <a:rPr lang="en-US" u="sng" dirty="0" err="1"/>
              <a:t>jaar</a:t>
            </a:r>
            <a:endParaRPr lang="en-US" u="sng" dirty="0"/>
          </a:p>
        </p:txBody>
      </p:sp>
      <p:sp>
        <p:nvSpPr>
          <p:cNvPr id="3" name="Subtitle 2"/>
          <p:cNvSpPr>
            <a:spLocks noGrp="1"/>
          </p:cNvSpPr>
          <p:nvPr>
            <p:ph type="subTitle" idx="1"/>
          </p:nvPr>
        </p:nvSpPr>
        <p:spPr/>
        <p:txBody>
          <a:bodyPr/>
          <a:lstStyle/>
          <a:p>
            <a:r>
              <a:rPr lang="en-US" dirty="0" err="1"/>
              <a:t>Enkel</a:t>
            </a:r>
            <a:r>
              <a:rPr lang="en-US" dirty="0"/>
              <a:t> </a:t>
            </a:r>
            <a:r>
              <a:rPr lang="en-US" dirty="0" err="1"/>
              <a:t>vrouwen</a:t>
            </a:r>
            <a:endParaRPr lang="en-US" dirty="0"/>
          </a:p>
        </p:txBody>
      </p:sp>
    </p:spTree>
    <p:extLst>
      <p:ext uri="{BB962C8B-B14F-4D97-AF65-F5344CB8AC3E}">
        <p14:creationId xmlns:p14="http://schemas.microsoft.com/office/powerpoint/2010/main" val="87515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graphicFrame>
        <p:nvGraphicFramePr>
          <p:cNvPr id="8" name="Content Placeholder 7"/>
          <p:cNvGraphicFramePr>
            <a:graphicFrameLocks noGrp="1"/>
          </p:cNvGraphicFramePr>
          <p:nvPr>
            <p:ph idx="1"/>
            <p:extLst/>
          </p:nvPr>
        </p:nvGraphicFramePr>
        <p:xfrm>
          <a:off x="-195208" y="0"/>
          <a:ext cx="1230844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96861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7631" y="140536"/>
            <a:ext cx="10515600" cy="1325563"/>
          </a:xfrm>
        </p:spPr>
        <p:txBody>
          <a:bodyPr/>
          <a:lstStyle/>
          <a:p>
            <a:r>
              <a:rPr lang="en-US" dirty="0" err="1"/>
              <a:t>GoG</a:t>
            </a:r>
            <a:r>
              <a:rPr lang="en-US" dirty="0"/>
              <a:t> </a:t>
            </a:r>
            <a:r>
              <a:rPr lang="en-US" dirty="0" err="1"/>
              <a:t>naar</a:t>
            </a:r>
            <a:r>
              <a:rPr lang="en-US" dirty="0"/>
              <a:t> sector </a:t>
            </a:r>
            <a:r>
              <a:rPr lang="en-US" sz="1600" dirty="0"/>
              <a:t>(</a:t>
            </a:r>
            <a:r>
              <a:rPr lang="en-US" sz="1600" dirty="0" err="1"/>
              <a:t>zowel</a:t>
            </a:r>
            <a:r>
              <a:rPr lang="en-US" sz="1600" dirty="0"/>
              <a:t> </a:t>
            </a:r>
            <a:r>
              <a:rPr lang="en-US" sz="1600" dirty="0" err="1"/>
              <a:t>mannen</a:t>
            </a:r>
            <a:r>
              <a:rPr lang="en-US" sz="1600" dirty="0"/>
              <a:t> </a:t>
            </a:r>
            <a:r>
              <a:rPr lang="en-US" sz="1600" dirty="0" err="1"/>
              <a:t>als</a:t>
            </a:r>
            <a:r>
              <a:rPr lang="en-US" sz="1600" dirty="0"/>
              <a:t> </a:t>
            </a:r>
            <a:r>
              <a:rPr lang="en-US" sz="1600" dirty="0" err="1"/>
              <a:t>vrouwen</a:t>
            </a:r>
            <a:r>
              <a:rPr lang="en-US" sz="1600" dirty="0"/>
              <a:t>)</a:t>
            </a:r>
          </a:p>
        </p:txBody>
      </p:sp>
      <p:sp>
        <p:nvSpPr>
          <p:cNvPr id="8" name="Content Placeholder 7"/>
          <p:cNvSpPr>
            <a:spLocks noGrp="1"/>
          </p:cNvSpPr>
          <p:nvPr>
            <p:ph sz="half" idx="2"/>
          </p:nvPr>
        </p:nvSpPr>
        <p:spPr/>
        <p:txBody>
          <a:bodyPr>
            <a:normAutofit fontScale="92500" lnSpcReduction="10000"/>
          </a:bodyPr>
          <a:lstStyle/>
          <a:p>
            <a:r>
              <a:rPr lang="nl-BE" b="1" dirty="0"/>
              <a:t>Danssector</a:t>
            </a:r>
            <a:r>
              <a:rPr lang="nl-BE" dirty="0"/>
              <a:t> </a:t>
            </a:r>
          </a:p>
          <a:p>
            <a:pPr lvl="1"/>
            <a:r>
              <a:rPr lang="nl-BE" dirty="0"/>
              <a:t>Infantilisatie (40%) en communicatief </a:t>
            </a:r>
            <a:r>
              <a:rPr lang="nl-BE" dirty="0" err="1"/>
              <a:t>GoG</a:t>
            </a:r>
            <a:r>
              <a:rPr lang="nl-BE" dirty="0"/>
              <a:t> (25%) komen hier vaker voor </a:t>
            </a:r>
          </a:p>
          <a:p>
            <a:pPr lvl="1"/>
            <a:endParaRPr lang="nl-BE" dirty="0"/>
          </a:p>
          <a:p>
            <a:r>
              <a:rPr lang="nl-BE" b="1" dirty="0"/>
              <a:t> Filmsector </a:t>
            </a:r>
          </a:p>
          <a:p>
            <a:pPr lvl="1"/>
            <a:r>
              <a:rPr lang="nl-BE" dirty="0"/>
              <a:t>Ongewenste seksuele/fysieke toenaderingen (21%) en dwang (6%) komen hier vaker voor</a:t>
            </a:r>
          </a:p>
          <a:p>
            <a:pPr lvl="1"/>
            <a:endParaRPr lang="nl-BE" dirty="0"/>
          </a:p>
          <a:p>
            <a:r>
              <a:rPr lang="nl-BE" b="1" dirty="0"/>
              <a:t>Beeldende kunsten</a:t>
            </a:r>
          </a:p>
          <a:p>
            <a:pPr lvl="1"/>
            <a:r>
              <a:rPr lang="nl-BE" dirty="0"/>
              <a:t>Ongewenste seksuele/fysieke toenaderingen (22%) en dwang (4%) komen hier vaker voor</a:t>
            </a:r>
          </a:p>
          <a:p>
            <a:pPr lvl="1"/>
            <a:endParaRPr lang="nl-BE" b="1" dirty="0"/>
          </a:p>
          <a:p>
            <a:pPr lvl="1"/>
            <a:endParaRPr lang="nl-BE" b="1" dirty="0"/>
          </a:p>
        </p:txBody>
      </p:sp>
      <p:graphicFrame>
        <p:nvGraphicFramePr>
          <p:cNvPr id="9" name="Content Placeholder 8"/>
          <p:cNvGraphicFramePr>
            <a:graphicFrameLocks noGrp="1"/>
          </p:cNvGraphicFramePr>
          <p:nvPr>
            <p:ph sz="half" idx="1"/>
            <p:extLst/>
          </p:nvPr>
        </p:nvGraphicFramePr>
        <p:xfrm>
          <a:off x="838200" y="1294544"/>
          <a:ext cx="5181600" cy="48824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55327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86D7F92F4DFB6498F7D28BE19EA42EE" ma:contentTypeVersion="0" ma:contentTypeDescription="Een nieuw document maken." ma:contentTypeScope="" ma:versionID="b125ce381987f1e1be2f2f0ff85bde77">
  <xsd:schema xmlns:xsd="http://www.w3.org/2001/XMLSchema" xmlns:xs="http://www.w3.org/2001/XMLSchema" xmlns:p="http://schemas.microsoft.com/office/2006/metadata/properties" targetNamespace="http://schemas.microsoft.com/office/2006/metadata/properties" ma:root="true" ma:fieldsID="1978a156f712f99d6452530788f7ffe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42913C-9334-4D42-B6EF-931A3A1B9204}">
  <ds:schemaRefs>
    <ds:schemaRef ds:uri="http://schemas.microsoft.com/sharepoint/v3/contenttype/forms"/>
  </ds:schemaRefs>
</ds:datastoreItem>
</file>

<file path=customXml/itemProps2.xml><?xml version="1.0" encoding="utf-8"?>
<ds:datastoreItem xmlns:ds="http://schemas.openxmlformats.org/officeDocument/2006/customXml" ds:itemID="{5A1CAEF0-5976-494B-BC64-154060A2E968}">
  <ds:schemaRefs>
    <ds:schemaRef ds:uri="http://schemas.microsoft.com/office/2006/metadata/properties"/>
    <ds:schemaRef ds:uri="http://purl.org/dc/elements/1.1/"/>
    <ds:schemaRef ds:uri="http://schemas.microsoft.com/office/2006/documentManagement/types"/>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8326F97E-A80C-43ED-B2AA-34B7FE3F7B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538</TotalTime>
  <Words>2474</Words>
  <Application>Microsoft Office PowerPoint</Application>
  <PresentationFormat>Breedbeeld</PresentationFormat>
  <Paragraphs>298</Paragraphs>
  <Slides>34</Slides>
  <Notes>17</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34</vt:i4>
      </vt:variant>
    </vt:vector>
  </HeadingPairs>
  <TitlesOfParts>
    <vt:vector size="41" baseType="lpstr">
      <vt:lpstr>Arial</vt:lpstr>
      <vt:lpstr>Calibri</vt:lpstr>
      <vt:lpstr>Calibri Light</vt:lpstr>
      <vt:lpstr>Flanders Art Sans</vt:lpstr>
      <vt:lpstr>Wingdings</vt:lpstr>
      <vt:lpstr>Kantoorthema</vt:lpstr>
      <vt:lpstr>Office Theme</vt:lpstr>
      <vt:lpstr> Grensoverschrijdend Gedrag in Cultuur Media</vt:lpstr>
      <vt:lpstr>Aanloop</vt:lpstr>
      <vt:lpstr>Bevraging</vt:lpstr>
      <vt:lpstr>Presentatie resultaten</vt:lpstr>
      <vt:lpstr>  Genderrelaties en grensoverschrijdend gedrag in de cultuur- en mediasector in Vlaanderen </vt:lpstr>
      <vt:lpstr>Waarover gaat het?</vt:lpstr>
      <vt:lpstr>Grensoverschrijdend gedrag: meegemaakt in het laatste jaar</vt:lpstr>
      <vt:lpstr>PowerPoint-presentatie</vt:lpstr>
      <vt:lpstr>GoG naar sector (zowel mannen als vrouwen)</vt:lpstr>
      <vt:lpstr>Risicogroepen  </vt:lpstr>
      <vt:lpstr>Wie was de persoon die het grensoverschrijdend gedrag stelde? </vt:lpstr>
      <vt:lpstr>Respondenten die al dan niet grensoverschrijdend gedrag hebben meegemaakt en soms overwegen om te stoppen met werken binnen de cultuur- en of mediasector </vt:lpstr>
      <vt:lpstr>Omgaan met (seksueel) grensoverschrijdend gedrag </vt:lpstr>
      <vt:lpstr>Coping</vt:lpstr>
      <vt:lpstr>Coping</vt:lpstr>
      <vt:lpstr>Ontkenning</vt:lpstr>
      <vt:lpstr>Sociale coping</vt:lpstr>
      <vt:lpstr>Confrontatie &amp; melden</vt:lpstr>
      <vt:lpstr>PowerPoint-presentatie</vt:lpstr>
      <vt:lpstr>Indien formeel beleid: heeft men er vertrouwen in dat een klacht over seksuele intimidatie op gepaste wijze zou behandeld worden als iemand het zou melden bij deze actoren/organisatie </vt:lpstr>
      <vt:lpstr>Vind je dat grensoverschrijdend gedrag over het algemeen makkelijk of moeilijk bespreekbaar is binnen de organisatie(s) waar(mee) je werkt? (n=2100) </vt:lpstr>
      <vt:lpstr>PowerPoint-presentatie</vt:lpstr>
      <vt:lpstr>Besluit</vt:lpstr>
      <vt:lpstr>  Genderrelaties en grensoverschrijdend gedrag in de cultuur- en mediasector in Vlaanderen </vt:lpstr>
      <vt:lpstr>Eerste reactie op resultaten</vt:lpstr>
      <vt:lpstr>Actieplan (1)</vt:lpstr>
      <vt:lpstr>Actieplan (2)</vt:lpstr>
      <vt:lpstr> 1. Opzetten van procedures om grensoverschrijdend gedrag te melden en klachten op te volgen</vt:lpstr>
      <vt:lpstr> 1. Opzetten van procedures om grensoverschrijdend gedrag te melden en klachten op te volgen</vt:lpstr>
      <vt:lpstr> 2. Er wordt ingezet op herstel en sanctionering </vt:lpstr>
      <vt:lpstr> 3. Er wordt ingezet op sensibilisering en kennisdeling </vt:lpstr>
      <vt:lpstr> 3. Er wordt ingezet op sensibilisering en kennisdeling </vt:lpstr>
      <vt:lpstr> Uitvoering actieplan –budget </vt:lpstr>
      <vt:lpstr>Vragen?</vt:lpstr>
    </vt:vector>
  </TitlesOfParts>
  <Company>Vlaamse overheid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Blavier, Fabienne</dc:creator>
  <cp:lastModifiedBy>Vandebriel, Ziggy</cp:lastModifiedBy>
  <cp:revision>28</cp:revision>
  <cp:lastPrinted>2018-06-25T13:09:16Z</cp:lastPrinted>
  <dcterms:created xsi:type="dcterms:W3CDTF">2014-09-17T12:33:54Z</dcterms:created>
  <dcterms:modified xsi:type="dcterms:W3CDTF">2018-06-26T05:34:39Z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0x010100986D7F92F4DFB6498F7D28BE19EA42EE</vt:lpwstr>
  </property>
</Properties>
</file>